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31"/>
  </p:notesMasterIdLst>
  <p:handoutMasterIdLst>
    <p:handoutMasterId r:id="rId32"/>
  </p:handoutMasterIdLst>
  <p:sldIdLst>
    <p:sldId id="435" r:id="rId3"/>
    <p:sldId id="436" r:id="rId4"/>
    <p:sldId id="490" r:id="rId5"/>
    <p:sldId id="491" r:id="rId6"/>
    <p:sldId id="492" r:id="rId7"/>
    <p:sldId id="488" r:id="rId8"/>
    <p:sldId id="437" r:id="rId9"/>
    <p:sldId id="438" r:id="rId10"/>
    <p:sldId id="439" r:id="rId11"/>
    <p:sldId id="440" r:id="rId12"/>
    <p:sldId id="441" r:id="rId13"/>
    <p:sldId id="443" r:id="rId14"/>
    <p:sldId id="444" r:id="rId15"/>
    <p:sldId id="442" r:id="rId16"/>
    <p:sldId id="445" r:id="rId17"/>
    <p:sldId id="447" r:id="rId18"/>
    <p:sldId id="493" r:id="rId19"/>
    <p:sldId id="448" r:id="rId20"/>
    <p:sldId id="449" r:id="rId21"/>
    <p:sldId id="450" r:id="rId22"/>
    <p:sldId id="451" r:id="rId23"/>
    <p:sldId id="494" r:id="rId24"/>
    <p:sldId id="446" r:id="rId25"/>
    <p:sldId id="452" r:id="rId26"/>
    <p:sldId id="498" r:id="rId27"/>
    <p:sldId id="508" r:id="rId28"/>
    <p:sldId id="509" r:id="rId29"/>
    <p:sldId id="511" r:id="rId3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Repetition Code" id="{B2DDC0C9-C548-D247-A733-2FFCA831F3A9}">
          <p14:sldIdLst>
            <p14:sldId id="435"/>
            <p14:sldId id="436"/>
            <p14:sldId id="490"/>
            <p14:sldId id="491"/>
            <p14:sldId id="492"/>
            <p14:sldId id="488"/>
            <p14:sldId id="437"/>
            <p14:sldId id="438"/>
            <p14:sldId id="439"/>
            <p14:sldId id="440"/>
            <p14:sldId id="441"/>
            <p14:sldId id="443"/>
            <p14:sldId id="444"/>
            <p14:sldId id="442"/>
            <p14:sldId id="445"/>
            <p14:sldId id="447"/>
            <p14:sldId id="493"/>
            <p14:sldId id="448"/>
            <p14:sldId id="449"/>
            <p14:sldId id="450"/>
            <p14:sldId id="451"/>
            <p14:sldId id="494"/>
            <p14:sldId id="446"/>
            <p14:sldId id="452"/>
            <p14:sldId id="498"/>
            <p14:sldId id="508"/>
            <p14:sldId id="509"/>
            <p14:sldId id="51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E"/>
    <a:srgbClr val="DFDFDF"/>
    <a:srgbClr val="002D9C"/>
    <a:srgbClr val="054ADA"/>
    <a:srgbClr val="3D3D3D"/>
    <a:srgbClr val="E0E0E0"/>
    <a:srgbClr val="323232"/>
    <a:srgbClr val="FFFFFF"/>
    <a:srgbClr val="A6C8FF"/>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14"/>
    <p:restoredTop sz="95519"/>
  </p:normalViewPr>
  <p:slideViewPr>
    <p:cSldViewPr snapToGrid="0" snapToObjects="1">
      <p:cViewPr varScale="1">
        <p:scale>
          <a:sx n="140" d="100"/>
          <a:sy n="140" d="100"/>
        </p:scale>
        <p:origin x="1280" y="184"/>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70"/>
            <a:ext cx="4142232" cy="363606"/>
          </a:xfrm>
        </p:spPr>
        <p:txBody>
          <a:bodyPr/>
          <a:lstStyle>
            <a:lvl1pPr>
              <a:defRPr/>
            </a:lvl1pPr>
          </a:lstStyle>
          <a:p>
            <a:r>
              <a:rPr lang="en-US" dirty="0"/>
              <a:t>IBM Quantum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771088"/>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3"/>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3"/>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GB"/>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GB"/>
              <a:t>Click to edit Master title style</a:t>
            </a:r>
            <a:endParaRPr lang="en-US"/>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GB"/>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GB"/>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 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15291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3"/>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GB"/>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GB"/>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GB"/>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solidFill>
            <a:srgbClr val="0043CE"/>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GB"/>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2286001" y="2570163"/>
            <a:ext cx="2286000" cy="2573337"/>
          </a:xfrm>
          <a:solidFill>
            <a:srgbClr val="002D9C"/>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4572000" y="2570162"/>
            <a:ext cx="2286000" cy="2573338"/>
          </a:xfrm>
          <a:solidFill>
            <a:srgbClr val="0043CE"/>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GB"/>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2"/>
          <p:cNvSpPr>
            <a:spLocks noGrp="1"/>
          </p:cNvSpPr>
          <p:nvPr>
            <p:ph sz="quarter" idx="19"/>
          </p:nvPr>
        </p:nvSpPr>
        <p:spPr>
          <a:xfrm>
            <a:off x="2286001" y="2570163"/>
            <a:ext cx="2286000" cy="2573337"/>
          </a:xfrm>
          <a:solidFill>
            <a:srgbClr val="3D3D3D"/>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6" name="Content Placeholder 3"/>
          <p:cNvSpPr>
            <a:spLocks noGrp="1"/>
          </p:cNvSpPr>
          <p:nvPr>
            <p:ph sz="quarter" idx="17"/>
          </p:nvPr>
        </p:nvSpPr>
        <p:spPr>
          <a:xfrm>
            <a:off x="4572000" y="2570162"/>
            <a:ext cx="2286000" cy="2573338"/>
          </a:xfrm>
          <a:solidFill>
            <a:srgbClr val="565656"/>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4"/>
          <p:cNvSpPr>
            <a:spLocks noGrp="1"/>
          </p:cNvSpPr>
          <p:nvPr>
            <p:ph sz="quarter" idx="18"/>
          </p:nvPr>
        </p:nvSpPr>
        <p:spPr>
          <a:xfrm>
            <a:off x="6858000" y="2570162"/>
            <a:ext cx="2286000" cy="2573338"/>
          </a:xfrm>
          <a:solidFill>
            <a:srgbClr val="6F6F6F"/>
          </a:solid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a:t>IBM Quantum template – 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5356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4952"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0348" y="0"/>
            <a:ext cx="3044952" cy="5148072"/>
          </a:xfrm>
          <a:solidFill>
            <a:srgbClr val="0043CE"/>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3044952" y="0"/>
            <a:ext cx="3044952"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6090348" y="0"/>
            <a:ext cx="3044952"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solidFill>
            <a:srgbClr val="0043CE"/>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770909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3"/>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IBM Quantum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Quantum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20" r:id="rId22"/>
    <p:sldLayoutId id="2147484008" r:id="rId23"/>
    <p:sldLayoutId id="2147484021" r:id="rId24"/>
    <p:sldLayoutId id="2147484024" r:id="rId25"/>
    <p:sldLayoutId id="2147484023" r:id="rId26"/>
    <p:sldLayoutId id="2147484010" r:id="rId27"/>
    <p:sldLayoutId id="2147484022" r:id="rId28"/>
    <p:sldLayoutId id="2147484011" r:id="rId29"/>
    <p:sldLayoutId id="2147484014" r:id="rId30"/>
    <p:sldLayoutId id="2147484012" r:id="rId31"/>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70.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B69FBC-31F8-6044-AB16-FCCA1A027D3A}"/>
              </a:ext>
            </a:extLst>
          </p:cNvPr>
          <p:cNvSpPr>
            <a:spLocks noGrp="1"/>
          </p:cNvSpPr>
          <p:nvPr>
            <p:ph type="title"/>
          </p:nvPr>
        </p:nvSpPr>
        <p:spPr>
          <a:xfrm>
            <a:off x="210311" y="201170"/>
            <a:ext cx="6557957" cy="363606"/>
          </a:xfrm>
        </p:spPr>
        <p:txBody>
          <a:bodyPr/>
          <a:lstStyle/>
          <a:p>
            <a:r>
              <a:rPr lang="en-US" dirty="0"/>
              <a:t>Introduction to Quantum Error Correction</a:t>
            </a:r>
          </a:p>
        </p:txBody>
      </p:sp>
      <p:sp>
        <p:nvSpPr>
          <p:cNvPr id="7" name="Text Placeholder 6">
            <a:extLst>
              <a:ext uri="{FF2B5EF4-FFF2-40B4-BE49-F238E27FC236}">
                <a16:creationId xmlns:a16="http://schemas.microsoft.com/office/drawing/2014/main" id="{53A6BBA0-69E4-6F42-9908-73AC6C5A76AD}"/>
              </a:ext>
            </a:extLst>
          </p:cNvPr>
          <p:cNvSpPr>
            <a:spLocks noGrp="1"/>
          </p:cNvSpPr>
          <p:nvPr>
            <p:ph type="body" sz="quarter" idx="13"/>
          </p:nvPr>
        </p:nvSpPr>
        <p:spPr/>
        <p:txBody>
          <a:bodyPr/>
          <a:lstStyle/>
          <a:p>
            <a:r>
              <a:rPr lang="en-US" dirty="0"/>
              <a:t>James R. Wootton</a:t>
            </a:r>
          </a:p>
        </p:txBody>
      </p:sp>
      <p:sp>
        <p:nvSpPr>
          <p:cNvPr id="8" name="Text Placeholder 7">
            <a:extLst>
              <a:ext uri="{FF2B5EF4-FFF2-40B4-BE49-F238E27FC236}">
                <a16:creationId xmlns:a16="http://schemas.microsoft.com/office/drawing/2014/main" id="{668969B6-5B2E-0747-946B-C301B86BC204}"/>
              </a:ext>
            </a:extLst>
          </p:cNvPr>
          <p:cNvSpPr>
            <a:spLocks noGrp="1"/>
          </p:cNvSpPr>
          <p:nvPr>
            <p:ph type="body" sz="quarter" idx="14"/>
          </p:nvPr>
        </p:nvSpPr>
        <p:spPr/>
        <p:txBody>
          <a:bodyPr/>
          <a:lstStyle/>
          <a:p>
            <a:r>
              <a:rPr lang="en-US" dirty="0"/>
              <a:t>IBM Quantum</a:t>
            </a:r>
          </a:p>
        </p:txBody>
      </p:sp>
      <p:sp>
        <p:nvSpPr>
          <p:cNvPr id="2" name="Footer Placeholder 1">
            <a:extLst>
              <a:ext uri="{FF2B5EF4-FFF2-40B4-BE49-F238E27FC236}">
                <a16:creationId xmlns:a16="http://schemas.microsoft.com/office/drawing/2014/main" id="{BB2326AA-EF8F-FA4A-B9D4-C9BC983A347F}"/>
              </a:ext>
            </a:extLst>
          </p:cNvPr>
          <p:cNvSpPr>
            <a:spLocks noGrp="1"/>
          </p:cNvSpPr>
          <p:nvPr>
            <p:ph type="ftr" sz="quarter" idx="10"/>
          </p:nvPr>
        </p:nvSpPr>
        <p:spPr/>
        <p:txBody>
          <a:bodyPr/>
          <a:lstStyle/>
          <a:p>
            <a:r>
              <a:rPr lang="en-US"/>
              <a:t>IBM Quantum / © 2020 IBM Corporation</a:t>
            </a:r>
            <a:endParaRPr lang="en-US" dirty="0"/>
          </a:p>
        </p:txBody>
      </p:sp>
      <p:pic>
        <p:nvPicPr>
          <p:cNvPr id="9" name="Picture 8" descr="A close up of a logo&#10;&#10;Description automatically generated">
            <a:extLst>
              <a:ext uri="{FF2B5EF4-FFF2-40B4-BE49-F238E27FC236}">
                <a16:creationId xmlns:a16="http://schemas.microsoft.com/office/drawing/2014/main" id="{3938AB52-DF9E-8F4F-A24F-6A302CFAA024}"/>
              </a:ext>
            </a:extLst>
          </p:cNvPr>
          <p:cNvPicPr>
            <a:picLocks noChangeAspect="1"/>
          </p:cNvPicPr>
          <p:nvPr/>
        </p:nvPicPr>
        <p:blipFill rotWithShape="1">
          <a:blip r:embed="rId2"/>
          <a:srcRect l="52882"/>
          <a:stretch/>
        </p:blipFill>
        <p:spPr>
          <a:xfrm>
            <a:off x="4872673" y="0"/>
            <a:ext cx="4271327" cy="5143500"/>
          </a:xfrm>
          <a:prstGeom prst="rect">
            <a:avLst/>
          </a:prstGeom>
        </p:spPr>
      </p:pic>
    </p:spTree>
    <p:extLst>
      <p:ext uri="{BB962C8B-B14F-4D97-AF65-F5344CB8AC3E}">
        <p14:creationId xmlns:p14="http://schemas.microsoft.com/office/powerpoint/2010/main" val="3933655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Encoding and 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4123944" cy="3392710"/>
          </a:xfrm>
        </p:spPr>
        <p:txBody>
          <a:bodyPr/>
          <a:lstStyle/>
          <a:p>
            <a:pPr lvl="1">
              <a:buClr>
                <a:schemeClr val="tx2"/>
              </a:buClr>
            </a:pPr>
            <a:r>
              <a:rPr lang="en-US" dirty="0"/>
              <a:t>This example contained all the basic features of any protocol for quantum error correction.</a:t>
            </a:r>
          </a:p>
          <a:p>
            <a:pPr lvl="2">
              <a:buClr>
                <a:schemeClr val="tx2"/>
              </a:buClr>
            </a:pPr>
            <a:r>
              <a:rPr lang="en-US" b="1" dirty="0"/>
              <a:t>Input: </a:t>
            </a:r>
            <a:r>
              <a:rPr lang="en-US" dirty="0"/>
              <a:t>Some information to protect.</a:t>
            </a:r>
          </a:p>
          <a:p>
            <a:pPr lvl="2">
              <a:buClr>
                <a:schemeClr val="tx2"/>
              </a:buClr>
            </a:pPr>
            <a:r>
              <a:rPr lang="en-US" b="1" dirty="0"/>
              <a:t>Encoding: </a:t>
            </a:r>
            <a:r>
              <a:rPr lang="en-US" dirty="0"/>
              <a:t>Transform the information to make it easier to protect.</a:t>
            </a:r>
          </a:p>
          <a:p>
            <a:pPr lvl="2">
              <a:buClr>
                <a:schemeClr val="tx2"/>
              </a:buClr>
            </a:pPr>
            <a:r>
              <a:rPr lang="en-US" b="1" dirty="0"/>
              <a:t>Errors: </a:t>
            </a:r>
            <a:r>
              <a:rPr lang="en-US" dirty="0"/>
              <a:t>Random perturbations of the encoded message.</a:t>
            </a:r>
          </a:p>
          <a:p>
            <a:pPr lvl="2">
              <a:buClr>
                <a:schemeClr val="tx2"/>
              </a:buClr>
            </a:pPr>
            <a:r>
              <a:rPr lang="en-US" b="1" dirty="0"/>
              <a:t>Decoding: </a:t>
            </a:r>
            <a:r>
              <a:rPr lang="en-US" dirty="0"/>
              <a:t>Trying to deduce the input from the perturbed message</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6" name="Picture 5">
            <a:extLst>
              <a:ext uri="{FF2B5EF4-FFF2-40B4-BE49-F238E27FC236}">
                <a16:creationId xmlns:a16="http://schemas.microsoft.com/office/drawing/2014/main" id="{1DDA9972-DF07-AB49-B74C-F8FD4817F49D}"/>
              </a:ext>
            </a:extLst>
          </p:cNvPr>
          <p:cNvPicPr>
            <a:picLocks noChangeAspect="1"/>
          </p:cNvPicPr>
          <p:nvPr/>
        </p:nvPicPr>
        <p:blipFill>
          <a:blip r:embed="rId2"/>
          <a:stretch>
            <a:fillRect/>
          </a:stretch>
        </p:blipFill>
        <p:spPr>
          <a:xfrm>
            <a:off x="4724459" y="1257872"/>
            <a:ext cx="4108198" cy="2742470"/>
          </a:xfrm>
          <a:prstGeom prst="rect">
            <a:avLst/>
          </a:prstGeom>
        </p:spPr>
      </p:pic>
    </p:spTree>
    <p:extLst>
      <p:ext uri="{BB962C8B-B14F-4D97-AF65-F5344CB8AC3E}">
        <p14:creationId xmlns:p14="http://schemas.microsoft.com/office/powerpoint/2010/main" val="1259417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Computation</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8539982" cy="3392710"/>
          </a:xfrm>
        </p:spPr>
        <p:txBody>
          <a:bodyPr/>
          <a:lstStyle/>
          <a:p>
            <a:pPr lvl="1">
              <a:buClr>
                <a:schemeClr val="tx2"/>
              </a:buClr>
            </a:pPr>
            <a:r>
              <a:rPr lang="en-US" dirty="0"/>
              <a:t>The example we just considered was one of communication, with errors occurring during transmission.</a:t>
            </a:r>
          </a:p>
          <a:p>
            <a:pPr lvl="1">
              <a:buClr>
                <a:schemeClr val="tx2"/>
              </a:buClr>
            </a:pPr>
            <a:r>
              <a:rPr lang="en-US" dirty="0"/>
              <a:t>For computation, errors are introduced whenever we perform an operation.</a:t>
            </a:r>
          </a:p>
          <a:p>
            <a:pPr lvl="1">
              <a:buClr>
                <a:schemeClr val="tx2"/>
              </a:buClr>
            </a:pPr>
            <a:r>
              <a:rPr lang="en-US" dirty="0"/>
              <a:t>We need to correct errors as they are introduced.</a:t>
            </a:r>
          </a:p>
          <a:p>
            <a:pPr lvl="1">
              <a:buClr>
                <a:schemeClr val="tx2"/>
              </a:buClr>
            </a:pPr>
            <a:r>
              <a:rPr lang="en-US" dirty="0"/>
              <a:t>Can be done by constantly decoding and re-encoding</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11</a:t>
            </a:fld>
            <a:endParaRPr lang="en-US" dirty="0"/>
          </a:p>
        </p:txBody>
      </p:sp>
      <p:pic>
        <p:nvPicPr>
          <p:cNvPr id="12" name="Picture 11">
            <a:extLst>
              <a:ext uri="{FF2B5EF4-FFF2-40B4-BE49-F238E27FC236}">
                <a16:creationId xmlns:a16="http://schemas.microsoft.com/office/drawing/2014/main" id="{0DDD4760-CA2F-6A4C-90FA-00B1D461315E}"/>
              </a:ext>
            </a:extLst>
          </p:cNvPr>
          <p:cNvPicPr>
            <a:picLocks noChangeAspect="1"/>
          </p:cNvPicPr>
          <p:nvPr/>
        </p:nvPicPr>
        <p:blipFill>
          <a:blip r:embed="rId2"/>
          <a:stretch>
            <a:fillRect/>
          </a:stretch>
        </p:blipFill>
        <p:spPr>
          <a:xfrm>
            <a:off x="2414109" y="2784946"/>
            <a:ext cx="6345330" cy="1787053"/>
          </a:xfrm>
          <a:prstGeom prst="rect">
            <a:avLst/>
          </a:prstGeom>
        </p:spPr>
      </p:pic>
    </p:spTree>
    <p:extLst>
      <p:ext uri="{BB962C8B-B14F-4D97-AF65-F5344CB8AC3E}">
        <p14:creationId xmlns:p14="http://schemas.microsoft.com/office/powerpoint/2010/main" val="137519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Computation</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8471616" cy="3392710"/>
          </a:xfrm>
        </p:spPr>
        <p:txBody>
          <a:bodyPr/>
          <a:lstStyle/>
          <a:p>
            <a:pPr lvl="1">
              <a:buClr>
                <a:schemeClr val="tx2"/>
              </a:buClr>
            </a:pPr>
            <a:r>
              <a:rPr lang="en-US" dirty="0"/>
              <a:t>For example, here’s a single bit using the Repetition code</a:t>
            </a:r>
          </a:p>
          <a:p>
            <a:pPr lvl="1">
              <a:buClr>
                <a:schemeClr val="tx2"/>
              </a:buClr>
            </a:pPr>
            <a:r>
              <a:rPr lang="en-US" dirty="0"/>
              <a:t>The ‘noisy operation’ here is just doing nothing (with some errors)</a:t>
            </a:r>
          </a:p>
          <a:p>
            <a:pPr lvl="1">
              <a:buClr>
                <a:schemeClr val="tx2"/>
              </a:buClr>
            </a:pPr>
            <a:r>
              <a:rPr lang="en-US" dirty="0"/>
              <a:t>Here we don’t completely decode and re-encode, but just do it enough to find and fix the errors.</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7" name="Picture 6" descr="A picture containing object, clock, meter&#10;&#10;Description automatically generated">
            <a:extLst>
              <a:ext uri="{FF2B5EF4-FFF2-40B4-BE49-F238E27FC236}">
                <a16:creationId xmlns:a16="http://schemas.microsoft.com/office/drawing/2014/main" id="{AEBE2A0C-D7C7-C94E-A91B-0F4C89498382}"/>
              </a:ext>
            </a:extLst>
          </p:cNvPr>
          <p:cNvPicPr>
            <a:picLocks noChangeAspect="1"/>
          </p:cNvPicPr>
          <p:nvPr/>
        </p:nvPicPr>
        <p:blipFill>
          <a:blip r:embed="rId2"/>
          <a:stretch>
            <a:fillRect/>
          </a:stretch>
        </p:blipFill>
        <p:spPr>
          <a:xfrm>
            <a:off x="2312747" y="2735790"/>
            <a:ext cx="6378326" cy="1914792"/>
          </a:xfrm>
          <a:prstGeom prst="rect">
            <a:avLst/>
          </a:prstGeom>
        </p:spPr>
      </p:pic>
    </p:spTree>
    <p:extLst>
      <p:ext uri="{BB962C8B-B14F-4D97-AF65-F5344CB8AC3E}">
        <p14:creationId xmlns:p14="http://schemas.microsoft.com/office/powerpoint/2010/main" val="4139505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Quantum Computation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75395"/>
                <a:ext cx="8695876" cy="3392710"/>
              </a:xfrm>
            </p:spPr>
            <p:txBody>
              <a:bodyPr/>
              <a:lstStyle/>
              <a:p>
                <a:pPr lvl="1">
                  <a:buClr>
                    <a:schemeClr val="tx2"/>
                  </a:buClr>
                </a:pPr>
                <a:r>
                  <a:rPr lang="en-US" dirty="0"/>
                  <a:t>This method works great for bits, but not for qubits</a:t>
                </a:r>
              </a:p>
              <a:p>
                <a:pPr lvl="1">
                  <a:buClr>
                    <a:schemeClr val="tx2"/>
                  </a:buClr>
                </a:pPr>
                <a:r>
                  <a:rPr lang="en-US" dirty="0"/>
                  <a:t>Suppose we wanted to encode some superposition state</a:t>
                </a:r>
                <a:br>
                  <a:rPr lang="en-US" dirty="0"/>
                </a:br>
                <a14:m>
                  <m:oMath xmlns:m="http://schemas.openxmlformats.org/officeDocument/2006/math">
                    <m:r>
                      <a:rPr lang="en-US" b="0" i="1" smtClean="0">
                        <a:latin typeface="Cambria Math" panose="02040503050406030204" pitchFamily="18" charset="0"/>
                      </a:rPr>
                      <m:t>𝑎</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𝑏</m:t>
                        </m:r>
                      </m:e>
                    </m:d>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𝑎</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00</m:t>
                            </m:r>
                          </m:e>
                        </m:d>
                        <m:r>
                          <a:rPr lang="en-US" i="1">
                            <a:latin typeface="Cambria Math" panose="02040503050406030204" pitchFamily="18" charset="0"/>
                          </a:rPr>
                          <m:t>+</m:t>
                        </m:r>
                        <m:r>
                          <a:rPr lang="en-US" i="1">
                            <a:latin typeface="Cambria Math" panose="02040503050406030204" pitchFamily="18" charset="0"/>
                          </a:rPr>
                          <m:t>𝑏</m:t>
                        </m:r>
                      </m:e>
                    </m:d>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11</m:t>
                        </m:r>
                      </m:e>
                    </m:d>
                  </m:oMath>
                </a14:m>
                <a:endParaRPr lang="en-US" dirty="0"/>
              </a:p>
              <a:p>
                <a:pPr lvl="1">
                  <a:buClr>
                    <a:schemeClr val="tx2"/>
                  </a:buClr>
                </a:pPr>
                <a:r>
                  <a:rPr lang="en-US" dirty="0"/>
                  <a:t>Decoding requires measurement, and that destroys the superposition.</a:t>
                </a:r>
              </a:p>
              <a:p>
                <a:pPr lvl="1">
                  <a:buClr>
                    <a:schemeClr val="tx2"/>
                  </a:buClr>
                </a:pPr>
                <a:r>
                  <a:rPr lang="en-US" dirty="0"/>
                  <a:t>To protect against one bad thing, we caused another!</a:t>
                </a:r>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875395"/>
                <a:ext cx="8695876" cy="3392710"/>
              </a:xfrm>
              <a:blipFill>
                <a:blip r:embed="rId2"/>
                <a:stretch>
                  <a:fillRect l="-1020" t="-14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8" name="Picture 7" descr="A picture containing object, clock, meter&#10;&#10;Description automatically generated">
            <a:extLst>
              <a:ext uri="{FF2B5EF4-FFF2-40B4-BE49-F238E27FC236}">
                <a16:creationId xmlns:a16="http://schemas.microsoft.com/office/drawing/2014/main" id="{2C08B55D-FB0F-F34E-BD7A-5747AB61687F}"/>
              </a:ext>
            </a:extLst>
          </p:cNvPr>
          <p:cNvPicPr>
            <a:picLocks noChangeAspect="1"/>
          </p:cNvPicPr>
          <p:nvPr/>
        </p:nvPicPr>
        <p:blipFill>
          <a:blip r:embed="rId3"/>
          <a:stretch>
            <a:fillRect/>
          </a:stretch>
        </p:blipFill>
        <p:spPr>
          <a:xfrm>
            <a:off x="2312747" y="2735790"/>
            <a:ext cx="6378326" cy="1914792"/>
          </a:xfrm>
          <a:prstGeom prst="rect">
            <a:avLst/>
          </a:prstGeom>
        </p:spPr>
      </p:pic>
    </p:spTree>
    <p:extLst>
      <p:ext uri="{BB962C8B-B14F-4D97-AF65-F5344CB8AC3E}">
        <p14:creationId xmlns:p14="http://schemas.microsoft.com/office/powerpoint/2010/main" val="20456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Quantum Computation</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1000931"/>
            <a:ext cx="7206838" cy="3392710"/>
          </a:xfrm>
        </p:spPr>
        <p:txBody>
          <a:bodyPr/>
          <a:lstStyle/>
          <a:p>
            <a:pPr lvl="1">
              <a:buClr>
                <a:schemeClr val="tx2"/>
              </a:buClr>
            </a:pPr>
            <a:r>
              <a:rPr lang="en-US" dirty="0"/>
              <a:t>To solve this, we need to be more careful with our measurements.</a:t>
            </a:r>
          </a:p>
          <a:p>
            <a:pPr lvl="1">
              <a:buClr>
                <a:schemeClr val="tx2"/>
              </a:buClr>
            </a:pPr>
            <a:r>
              <a:rPr lang="en-US" dirty="0"/>
              <a:t>We do need to measure, to get information about errors. But we must avoid learning about the encoded information</a:t>
            </a:r>
          </a:p>
          <a:p>
            <a:pPr lvl="1">
              <a:buClr>
                <a:schemeClr val="tx2"/>
              </a:buClr>
            </a:pPr>
            <a:r>
              <a:rPr lang="en-US" dirty="0"/>
              <a:t>For this, note that we don’t actually need the bit values. We only need to know which ones have a different value to the rest.</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14</a:t>
            </a:fld>
            <a:endParaRPr lang="en-US" dirty="0"/>
          </a:p>
        </p:txBody>
      </p:sp>
      <p:pic>
        <p:nvPicPr>
          <p:cNvPr id="7" name="Picture 6" descr="A picture containing object, clock&#10;&#10;Description automatically generated">
            <a:extLst>
              <a:ext uri="{FF2B5EF4-FFF2-40B4-BE49-F238E27FC236}">
                <a16:creationId xmlns:a16="http://schemas.microsoft.com/office/drawing/2014/main" id="{BFE706D9-84BB-8946-A07D-FF71980B001D}"/>
              </a:ext>
            </a:extLst>
          </p:cNvPr>
          <p:cNvPicPr>
            <a:picLocks noChangeAspect="1"/>
          </p:cNvPicPr>
          <p:nvPr/>
        </p:nvPicPr>
        <p:blipFill>
          <a:blip r:embed="rId2"/>
          <a:stretch>
            <a:fillRect/>
          </a:stretch>
        </p:blipFill>
        <p:spPr>
          <a:xfrm>
            <a:off x="2508266" y="2834604"/>
            <a:ext cx="6278880" cy="1815978"/>
          </a:xfrm>
          <a:prstGeom prst="rect">
            <a:avLst/>
          </a:prstGeom>
        </p:spPr>
      </p:pic>
    </p:spTree>
    <p:extLst>
      <p:ext uri="{BB962C8B-B14F-4D97-AF65-F5344CB8AC3E}">
        <p14:creationId xmlns:p14="http://schemas.microsoft.com/office/powerpoint/2010/main" val="1414582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Quantum Repetition Code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75395"/>
                <a:ext cx="7206838" cy="3392710"/>
              </a:xfrm>
            </p:spPr>
            <p:txBody>
              <a:bodyPr/>
              <a:lstStyle/>
              <a:p>
                <a:pPr lvl="1">
                  <a:buClr>
                    <a:schemeClr val="tx2"/>
                  </a:buClr>
                </a:pPr>
                <a:r>
                  <a:rPr lang="en-US" dirty="0"/>
                  <a:t>Can be done with some extra qubits: one for each pair of code qubits.</a:t>
                </a:r>
              </a:p>
              <a:p>
                <a:pPr lvl="1">
                  <a:buClr>
                    <a:schemeClr val="tx2"/>
                  </a:buClr>
                </a:pPr>
                <a:r>
                  <a:rPr lang="en-US" dirty="0"/>
                  <a:t>They are are initialized in state </a:t>
                </a:r>
                <a14:m>
                  <m:oMath xmlns:m="http://schemas.openxmlformats.org/officeDocument/2006/math">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r>
                          <a:rPr lang="en-US" i="1">
                            <a:latin typeface="Cambria Math" panose="02040503050406030204" pitchFamily="18" charset="0"/>
                          </a:rPr>
                          <m:t>0</m:t>
                        </m:r>
                      </m:e>
                    </m:d>
                  </m:oMath>
                </a14:m>
                <a:r>
                  <a:rPr lang="en-US" dirty="0"/>
                  <a:t>, and are used as the target for two CX gates</a:t>
                </a:r>
              </a:p>
              <a:p>
                <a:pPr lvl="1">
                  <a:buClr>
                    <a:schemeClr val="tx2"/>
                  </a:buClr>
                </a:pPr>
                <a:r>
                  <a:rPr lang="en-US" dirty="0"/>
                  <a:t>The net effect is to measure the observable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𝑗</m:t>
                        </m:r>
                        <m:r>
                          <a:rPr lang="en-US" b="0" i="1" smtClean="0">
                            <a:latin typeface="Cambria Math" panose="02040503050406030204" pitchFamily="18" charset="0"/>
                          </a:rPr>
                          <m:t>+1</m:t>
                        </m:r>
                      </m:sub>
                    </m:sSub>
                  </m:oMath>
                </a14:m>
                <a:r>
                  <a:rPr lang="en-US" dirty="0"/>
                  <a:t>: the Z basis parity of the two qubits</a:t>
                </a:r>
              </a:p>
              <a:p>
                <a:pPr lvl="1">
                  <a:buClr>
                    <a:schemeClr val="tx2"/>
                  </a:buClr>
                </a:pPr>
                <a:r>
                  <a:rPr lang="en-US" dirty="0"/>
                  <a:t>In short: whether they are the same or different</a:t>
                </a:r>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0311" y="875395"/>
                <a:ext cx="7206838" cy="3392710"/>
              </a:xfrm>
              <a:blipFill>
                <a:blip r:embed="rId2"/>
                <a:stretch>
                  <a:fillRect l="-1230" t="-14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9" name="Picture 8" descr="A drawing of a cartoon character&#10;&#10;Description automatically generated">
            <a:extLst>
              <a:ext uri="{FF2B5EF4-FFF2-40B4-BE49-F238E27FC236}">
                <a16:creationId xmlns:a16="http://schemas.microsoft.com/office/drawing/2014/main" id="{79DC1D5F-C5A9-8446-B3CE-AD6BE8F4EAB8}"/>
              </a:ext>
            </a:extLst>
          </p:cNvPr>
          <p:cNvPicPr>
            <a:picLocks noChangeAspect="1"/>
          </p:cNvPicPr>
          <p:nvPr/>
        </p:nvPicPr>
        <p:blipFill>
          <a:blip r:embed="rId3"/>
          <a:stretch>
            <a:fillRect/>
          </a:stretch>
        </p:blipFill>
        <p:spPr>
          <a:xfrm>
            <a:off x="3982719" y="2423116"/>
            <a:ext cx="4932613" cy="2317734"/>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5A8500D-0F5F-5A4D-8489-6C48119BDB52}"/>
                  </a:ext>
                </a:extLst>
              </p:cNvPr>
              <p:cNvSpPr/>
              <p:nvPr/>
            </p:nvSpPr>
            <p:spPr>
              <a:xfrm>
                <a:off x="1391095" y="3034858"/>
                <a:ext cx="1349408" cy="1077218"/>
              </a:xfrm>
              <a:prstGeom prst="rect">
                <a:avLst/>
              </a:prstGeom>
            </p:spPr>
            <p:txBody>
              <a:bodyPr wrap="none">
                <a:spAutoFit/>
              </a:bodyPr>
              <a:lstStyle/>
              <a:p>
                <a:r>
                  <a:rPr lang="en-US" sz="1600" dirty="0"/>
                  <a:t>cx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00</m:t>
                            </m:r>
                          </m:e>
                        </m:d>
                        <m:r>
                          <a:rPr lang="en-US" sz="1600" i="1">
                            <a:latin typeface="Cambria Math" panose="02040503050406030204" pitchFamily="18" charset="0"/>
                          </a:rPr>
                          <m:t>=</m:t>
                        </m:r>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00</m:t>
                        </m:r>
                      </m:e>
                    </m:d>
                  </m:oMath>
                </a14:m>
                <a:endParaRPr lang="en-US" sz="1600" dirty="0"/>
              </a:p>
              <a:p>
                <a:r>
                  <a:rPr lang="en-US" sz="1600" dirty="0"/>
                  <a:t>cx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0</m:t>
                            </m:r>
                            <m:r>
                              <a:rPr lang="en-US" sz="1600" b="0" i="1" smtClean="0">
                                <a:latin typeface="Cambria Math" panose="02040503050406030204" pitchFamily="18" charset="0"/>
                              </a:rPr>
                              <m:t>1</m:t>
                            </m:r>
                          </m:e>
                        </m:d>
                        <m:r>
                          <a:rPr lang="en-US" sz="1600" i="1">
                            <a:latin typeface="Cambria Math" panose="02040503050406030204" pitchFamily="18" charset="0"/>
                          </a:rPr>
                          <m:t>=</m:t>
                        </m:r>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00</m:t>
                        </m:r>
                      </m:e>
                    </m:d>
                  </m:oMath>
                </a14:m>
                <a:endParaRPr lang="en-US" sz="1600" dirty="0"/>
              </a:p>
              <a:p>
                <a:r>
                  <a:rPr lang="en-US" sz="1600" dirty="0"/>
                  <a:t>cx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i="1">
                                <a:latin typeface="Cambria Math" panose="02040503050406030204" pitchFamily="18" charset="0"/>
                              </a:rPr>
                              <m:t>0</m:t>
                            </m:r>
                          </m:e>
                        </m:d>
                        <m:r>
                          <a:rPr lang="en-US" sz="1600" i="1">
                            <a:latin typeface="Cambria Math" panose="02040503050406030204" pitchFamily="18" charset="0"/>
                          </a:rPr>
                          <m:t>=</m:t>
                        </m:r>
                      </m:e>
                    </m:d>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11</m:t>
                        </m:r>
                      </m:e>
                    </m:d>
                  </m:oMath>
                </a14:m>
                <a:endParaRPr lang="en-US" sz="1600" dirty="0"/>
              </a:p>
              <a:p>
                <a:r>
                  <a:rPr lang="en-US" sz="1600" dirty="0"/>
                  <a:t>cx </a:t>
                </a:r>
                <a14:m>
                  <m:oMath xmlns:m="http://schemas.openxmlformats.org/officeDocument/2006/math">
                    <m:d>
                      <m:dPr>
                        <m:begChr m:val="|"/>
                        <m:endChr m:val="|"/>
                        <m:ctrlPr>
                          <a:rPr lang="en-US" sz="1600" i="1">
                            <a:latin typeface="Cambria Math" panose="02040503050406030204" pitchFamily="18" charset="0"/>
                          </a:rPr>
                        </m:ctrlPr>
                      </m:dPr>
                      <m:e>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11</m:t>
                            </m:r>
                          </m:e>
                        </m:d>
                        <m:r>
                          <a:rPr lang="en-US" sz="1600" i="1">
                            <a:latin typeface="Cambria Math" panose="02040503050406030204" pitchFamily="18" charset="0"/>
                          </a:rPr>
                          <m:t>=</m:t>
                        </m:r>
                      </m:e>
                    </m:d>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1</m:t>
                        </m:r>
                        <m:r>
                          <a:rPr lang="en-US" sz="1600" i="1">
                            <a:latin typeface="Cambria Math" panose="02040503050406030204" pitchFamily="18" charset="0"/>
                          </a:rPr>
                          <m:t>0</m:t>
                        </m:r>
                      </m:e>
                    </m:d>
                  </m:oMath>
                </a14:m>
                <a:endParaRPr lang="en-US" sz="1600" dirty="0"/>
              </a:p>
            </p:txBody>
          </p:sp>
        </mc:Choice>
        <mc:Fallback xmlns="">
          <p:sp>
            <p:nvSpPr>
              <p:cNvPr id="12" name="Rectangle 11">
                <a:extLst>
                  <a:ext uri="{FF2B5EF4-FFF2-40B4-BE49-F238E27FC236}">
                    <a16:creationId xmlns:a16="http://schemas.microsoft.com/office/drawing/2014/main" id="{85A8500D-0F5F-5A4D-8489-6C48119BDB52}"/>
                  </a:ext>
                </a:extLst>
              </p:cNvPr>
              <p:cNvSpPr>
                <a:spLocks noRot="1" noChangeAspect="1" noMove="1" noResize="1" noEditPoints="1" noAdjustHandles="1" noChangeArrowheads="1" noChangeShapeType="1" noTextEdit="1"/>
              </p:cNvSpPr>
              <p:nvPr/>
            </p:nvSpPr>
            <p:spPr>
              <a:xfrm>
                <a:off x="1391095" y="3034858"/>
                <a:ext cx="1349408" cy="1077218"/>
              </a:xfrm>
              <a:prstGeom prst="rect">
                <a:avLst/>
              </a:prstGeom>
              <a:blipFill>
                <a:blip r:embed="rId4"/>
                <a:stretch>
                  <a:fillRect l="-1869" t="-34884" r="-14953" b="-55814"/>
                </a:stretch>
              </a:blipFill>
            </p:spPr>
            <p:txBody>
              <a:bodyPr/>
              <a:lstStyle/>
              <a:p>
                <a:r>
                  <a:rPr lang="en-US">
                    <a:noFill/>
                  </a:rPr>
                  <a:t> </a:t>
                </a:r>
              </a:p>
            </p:txBody>
          </p:sp>
        </mc:Fallback>
      </mc:AlternateContent>
    </p:spTree>
    <p:extLst>
      <p:ext uri="{BB962C8B-B14F-4D97-AF65-F5344CB8AC3E}">
        <p14:creationId xmlns:p14="http://schemas.microsoft.com/office/powerpoint/2010/main" val="800593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Quantum Repetition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07439" y="875395"/>
            <a:ext cx="8271923" cy="3392710"/>
          </a:xfrm>
        </p:spPr>
        <p:txBody>
          <a:bodyPr/>
          <a:lstStyle/>
          <a:p>
            <a:pPr lvl="1">
              <a:buClr>
                <a:schemeClr val="tx2"/>
              </a:buClr>
            </a:pPr>
            <a:r>
              <a:rPr lang="en-US" dirty="0"/>
              <a:t>The parity measurements are repeated over the course of the computation</a:t>
            </a:r>
          </a:p>
          <a:p>
            <a:pPr lvl="1">
              <a:buClr>
                <a:schemeClr val="tx2"/>
              </a:buClr>
            </a:pPr>
            <a:r>
              <a:rPr lang="en-US" dirty="0"/>
              <a:t>The results are used to identify where errors likely occurred and how to remove their effects</a:t>
            </a:r>
          </a:p>
          <a:p>
            <a:pPr lvl="1">
              <a:buClr>
                <a:schemeClr val="tx2"/>
              </a:buClr>
            </a:pPr>
            <a:r>
              <a:rPr lang="en-US" dirty="0"/>
              <a:t>This is done by means of a classical algorithm: a decoding algorithm</a:t>
            </a:r>
          </a:p>
          <a:p>
            <a:pPr lvl="1">
              <a:buClr>
                <a:schemeClr val="tx2"/>
              </a:buClr>
            </a:pPr>
            <a:r>
              <a:rPr lang="en-US" dirty="0"/>
              <a:t>With this we can protect against bit flip errors</a:t>
            </a:r>
            <a:br>
              <a:rPr lang="en-US" dirty="0"/>
            </a:br>
            <a:r>
              <a:rPr lang="en-US" dirty="0"/>
              <a:t>for an arbitrarily long time</a:t>
            </a:r>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16</a:t>
            </a:fld>
            <a:endParaRPr lang="en-US" dirty="0"/>
          </a:p>
        </p:txBody>
      </p:sp>
      <p:pic>
        <p:nvPicPr>
          <p:cNvPr id="7" name="Picture 6" descr="A drawing of a cartoon character&#10;&#10;Description automatically generated">
            <a:extLst>
              <a:ext uri="{FF2B5EF4-FFF2-40B4-BE49-F238E27FC236}">
                <a16:creationId xmlns:a16="http://schemas.microsoft.com/office/drawing/2014/main" id="{32945F40-30EC-EA44-8986-FB4F42923EAC}"/>
              </a:ext>
            </a:extLst>
          </p:cNvPr>
          <p:cNvPicPr>
            <a:picLocks noChangeAspect="1"/>
          </p:cNvPicPr>
          <p:nvPr/>
        </p:nvPicPr>
        <p:blipFill>
          <a:blip r:embed="rId2"/>
          <a:stretch>
            <a:fillRect/>
          </a:stretch>
        </p:blipFill>
        <p:spPr>
          <a:xfrm>
            <a:off x="4193613" y="2136449"/>
            <a:ext cx="4481244" cy="2734794"/>
          </a:xfrm>
          <a:prstGeom prst="rect">
            <a:avLst/>
          </a:prstGeom>
        </p:spPr>
      </p:pic>
    </p:spTree>
    <p:extLst>
      <p:ext uri="{BB962C8B-B14F-4D97-AF65-F5344CB8AC3E}">
        <p14:creationId xmlns:p14="http://schemas.microsoft.com/office/powerpoint/2010/main" val="108202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Syndrome Measurement</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1005840"/>
            <a:ext cx="6437622" cy="3392710"/>
          </a:xfrm>
        </p:spPr>
        <p:txBody>
          <a:bodyPr/>
          <a:lstStyle/>
          <a:p>
            <a:pPr lvl="1">
              <a:buClr>
                <a:schemeClr val="tx2"/>
              </a:buClr>
            </a:pPr>
            <a:r>
              <a:rPr lang="en-US" dirty="0"/>
              <a:t>This measurement is a </a:t>
            </a:r>
            <a:r>
              <a:rPr lang="en-US" i="1" dirty="0"/>
              <a:t>syndrome measurement</a:t>
            </a:r>
          </a:p>
          <a:p>
            <a:pPr lvl="1">
              <a:buClr>
                <a:schemeClr val="tx2"/>
              </a:buClr>
            </a:pPr>
            <a:r>
              <a:rPr lang="en-US" dirty="0"/>
              <a:t>The result is known as the </a:t>
            </a:r>
            <a:r>
              <a:rPr lang="en-US" i="1" dirty="0"/>
              <a:t>syndrome</a:t>
            </a:r>
          </a:p>
          <a:p>
            <a:pPr lvl="1">
              <a:buClr>
                <a:schemeClr val="tx2"/>
              </a:buClr>
            </a:pPr>
            <a:r>
              <a:rPr lang="en-US" dirty="0"/>
              <a:t>All codes have them</a:t>
            </a:r>
          </a:p>
          <a:p>
            <a:pPr lvl="1">
              <a:buClr>
                <a:schemeClr val="tx2"/>
              </a:buClr>
            </a:pPr>
            <a:r>
              <a:rPr lang="en-US" dirty="0"/>
              <a:t>They are ways to check that all the qubits</a:t>
            </a:r>
            <a:br>
              <a:rPr lang="en-US" dirty="0"/>
            </a:br>
            <a:r>
              <a:rPr lang="en-US" dirty="0"/>
              <a:t>are doing what they should be</a:t>
            </a:r>
          </a:p>
          <a:p>
            <a:pPr lvl="1">
              <a:buClr>
                <a:schemeClr val="tx2"/>
              </a:buClr>
            </a:pPr>
            <a:r>
              <a:rPr lang="en-US" dirty="0"/>
              <a:t>Their form changes from code to code,</a:t>
            </a:r>
            <a:br>
              <a:rPr lang="en-US" dirty="0"/>
            </a:br>
            <a:r>
              <a:rPr lang="en-US" dirty="0"/>
              <a:t>but their job is always the same</a:t>
            </a:r>
          </a:p>
          <a:p>
            <a:pPr lvl="1">
              <a:buClr>
                <a:schemeClr val="tx2"/>
              </a:buClr>
            </a:pPr>
            <a:r>
              <a:rPr lang="en-US" dirty="0"/>
              <a:t>They provide the clues that allow us</a:t>
            </a:r>
            <a:br>
              <a:rPr lang="en-US" dirty="0"/>
            </a:br>
            <a:r>
              <a:rPr lang="en-US" dirty="0"/>
              <a:t>to detect and correct errors</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8" name="Picture 7" descr="A drawing of a cartoon character&#10;&#10;Description automatically generated">
            <a:extLst>
              <a:ext uri="{FF2B5EF4-FFF2-40B4-BE49-F238E27FC236}">
                <a16:creationId xmlns:a16="http://schemas.microsoft.com/office/drawing/2014/main" id="{CC14443E-C630-A845-A53B-62B34693E4F9}"/>
              </a:ext>
            </a:extLst>
          </p:cNvPr>
          <p:cNvPicPr>
            <a:picLocks noChangeAspect="1"/>
          </p:cNvPicPr>
          <p:nvPr/>
        </p:nvPicPr>
        <p:blipFill>
          <a:blip r:embed="rId2"/>
          <a:stretch>
            <a:fillRect/>
          </a:stretch>
        </p:blipFill>
        <p:spPr>
          <a:xfrm>
            <a:off x="4193613" y="2136449"/>
            <a:ext cx="4481244" cy="2734794"/>
          </a:xfrm>
          <a:prstGeom prst="rect">
            <a:avLst/>
          </a:prstGeom>
        </p:spPr>
      </p:pic>
    </p:spTree>
    <p:extLst>
      <p:ext uri="{BB962C8B-B14F-4D97-AF65-F5344CB8AC3E}">
        <p14:creationId xmlns:p14="http://schemas.microsoft.com/office/powerpoint/2010/main" val="2091055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745744"/>
            <a:ext cx="8303770" cy="3392710"/>
          </a:xfrm>
        </p:spPr>
        <p:txBody>
          <a:bodyPr/>
          <a:lstStyle/>
          <a:p>
            <a:pPr lvl="1">
              <a:buClr>
                <a:schemeClr val="tx2"/>
              </a:buClr>
            </a:pPr>
            <a:r>
              <a:rPr lang="en-US" dirty="0"/>
              <a:t>Start with an unrealistically simple case: errors between parity measurements only (not during)</a:t>
            </a:r>
          </a:p>
          <a:p>
            <a:pPr lvl="1">
              <a:buClr>
                <a:schemeClr val="tx2"/>
              </a:buClr>
            </a:pPr>
            <a:r>
              <a:rPr lang="en-US" dirty="0"/>
              <a:t>Focus  on identifying errors for now (not correcting)</a:t>
            </a:r>
          </a:p>
          <a:p>
            <a:pPr lvl="1">
              <a:buClr>
                <a:schemeClr val="tx2"/>
              </a:buClr>
            </a:pPr>
            <a:r>
              <a:rPr lang="en-US" dirty="0"/>
              <a:t>Look for changes between rounds</a:t>
            </a:r>
          </a:p>
          <a:p>
            <a:pPr lvl="1">
              <a:buClr>
                <a:schemeClr val="tx2"/>
              </a:buClr>
            </a:pPr>
            <a:r>
              <a:rPr lang="en-US" dirty="0"/>
              <a:t>Errors create pairs of ‘defects’. Majority voting can be  used to  find a minimal pairing.</a:t>
            </a:r>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10" name="Picture 9" descr="A close up of a keyboard&#10;&#10;Description automatically generated">
            <a:extLst>
              <a:ext uri="{FF2B5EF4-FFF2-40B4-BE49-F238E27FC236}">
                <a16:creationId xmlns:a16="http://schemas.microsoft.com/office/drawing/2014/main" id="{FB2153D2-D950-A649-BCCF-5195B32F76D5}"/>
              </a:ext>
            </a:extLst>
          </p:cNvPr>
          <p:cNvPicPr>
            <a:picLocks noChangeAspect="1"/>
          </p:cNvPicPr>
          <p:nvPr/>
        </p:nvPicPr>
        <p:blipFill>
          <a:blip r:embed="rId2"/>
          <a:stretch>
            <a:fillRect/>
          </a:stretch>
        </p:blipFill>
        <p:spPr>
          <a:xfrm>
            <a:off x="1426282" y="2212392"/>
            <a:ext cx="6294120" cy="2575508"/>
          </a:xfrm>
          <a:prstGeom prst="rect">
            <a:avLst/>
          </a:prstGeom>
        </p:spPr>
      </p:pic>
    </p:spTree>
    <p:extLst>
      <p:ext uri="{BB962C8B-B14F-4D97-AF65-F5344CB8AC3E}">
        <p14:creationId xmlns:p14="http://schemas.microsoft.com/office/powerpoint/2010/main" val="3325743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745744"/>
            <a:ext cx="8303770" cy="3392710"/>
          </a:xfrm>
        </p:spPr>
        <p:txBody>
          <a:bodyPr/>
          <a:lstStyle/>
          <a:p>
            <a:pPr lvl="1">
              <a:buClr>
                <a:schemeClr val="tx2"/>
              </a:buClr>
            </a:pPr>
            <a:r>
              <a:rPr lang="en-US" dirty="0"/>
              <a:t>Next, a simple model of noise in the measurements: they randomly lie</a:t>
            </a:r>
          </a:p>
          <a:p>
            <a:pPr lvl="1">
              <a:buClr>
                <a:schemeClr val="tx2"/>
              </a:buClr>
            </a:pPr>
            <a:r>
              <a:rPr lang="en-US" dirty="0"/>
              <a:t>Again, look for changes between rounds</a:t>
            </a:r>
          </a:p>
          <a:p>
            <a:pPr lvl="1">
              <a:buClr>
                <a:schemeClr val="tx2"/>
              </a:buClr>
            </a:pPr>
            <a:r>
              <a:rPr lang="en-US" dirty="0"/>
              <a:t>Bit flips create defects with space-like separation, measurement errors with time-like</a:t>
            </a:r>
          </a:p>
          <a:p>
            <a:pPr lvl="1">
              <a:buClr>
                <a:schemeClr val="tx2"/>
              </a:buClr>
            </a:pPr>
            <a:r>
              <a:rPr lang="en-US" dirty="0"/>
              <a:t>Pairing is now a 2D problem, majority voting won’t work</a:t>
            </a:r>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7" name="Picture 6" descr="A screenshot of a cell phone&#10;&#10;Description automatically generated">
            <a:extLst>
              <a:ext uri="{FF2B5EF4-FFF2-40B4-BE49-F238E27FC236}">
                <a16:creationId xmlns:a16="http://schemas.microsoft.com/office/drawing/2014/main" id="{0470C50B-1920-7F4E-A95E-2B927E29EB9C}"/>
              </a:ext>
            </a:extLst>
          </p:cNvPr>
          <p:cNvPicPr>
            <a:picLocks noChangeAspect="1"/>
          </p:cNvPicPr>
          <p:nvPr/>
        </p:nvPicPr>
        <p:blipFill>
          <a:blip r:embed="rId2"/>
          <a:stretch>
            <a:fillRect/>
          </a:stretch>
        </p:blipFill>
        <p:spPr>
          <a:xfrm>
            <a:off x="1423598" y="2161592"/>
            <a:ext cx="6294120" cy="2643814"/>
          </a:xfrm>
          <a:prstGeom prst="rect">
            <a:avLst/>
          </a:prstGeom>
        </p:spPr>
      </p:pic>
    </p:spTree>
    <p:extLst>
      <p:ext uri="{BB962C8B-B14F-4D97-AF65-F5344CB8AC3E}">
        <p14:creationId xmlns:p14="http://schemas.microsoft.com/office/powerpoint/2010/main" val="263720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Why do we need QEC?</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75395"/>
            <a:ext cx="4506368" cy="3392710"/>
          </a:xfrm>
        </p:spPr>
        <p:txBody>
          <a:bodyPr/>
          <a:lstStyle/>
          <a:p>
            <a:pPr lvl="1">
              <a:buClr>
                <a:schemeClr val="tx2"/>
              </a:buClr>
            </a:pPr>
            <a:r>
              <a:rPr lang="en-US" dirty="0"/>
              <a:t>Superconducting qubits don’t work exactly the way they should</a:t>
            </a:r>
          </a:p>
          <a:p>
            <a:pPr lvl="2">
              <a:buClr>
                <a:schemeClr val="tx2"/>
              </a:buClr>
            </a:pPr>
            <a:r>
              <a:rPr lang="en-US" dirty="0"/>
              <a:t>Each gate is slightly wrong</a:t>
            </a:r>
          </a:p>
          <a:p>
            <a:pPr lvl="2">
              <a:buClr>
                <a:schemeClr val="tx2"/>
              </a:buClr>
            </a:pPr>
            <a:r>
              <a:rPr lang="en-US" dirty="0"/>
              <a:t>Qubits get poked by (small) external forces</a:t>
            </a:r>
          </a:p>
          <a:p>
            <a:pPr lvl="2">
              <a:buClr>
                <a:schemeClr val="tx2"/>
              </a:buClr>
            </a:pPr>
            <a:r>
              <a:rPr lang="en-US" dirty="0"/>
              <a:t>Measurements sometimes lie</a:t>
            </a:r>
          </a:p>
          <a:p>
            <a:pPr lvl="1">
              <a:buClr>
                <a:schemeClr val="tx2"/>
              </a:buClr>
            </a:pPr>
            <a:r>
              <a:rPr lang="en-US" dirty="0"/>
              <a:t>The same is true for spin qubits, topological qubits, photonic qubits, …</a:t>
            </a:r>
          </a:p>
          <a:p>
            <a:pPr lvl="1">
              <a:buClr>
                <a:schemeClr val="tx2"/>
              </a:buClr>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a:t>
            </a:fld>
            <a:endParaRPr lang="en-US" dirty="0"/>
          </a:p>
        </p:txBody>
      </p:sp>
      <p:pic>
        <p:nvPicPr>
          <p:cNvPr id="8" name="Picture 7">
            <a:extLst>
              <a:ext uri="{FF2B5EF4-FFF2-40B4-BE49-F238E27FC236}">
                <a16:creationId xmlns:a16="http://schemas.microsoft.com/office/drawing/2014/main" id="{727F5147-C937-0E4F-A450-5FA016ACB277}"/>
              </a:ext>
            </a:extLst>
          </p:cNvPr>
          <p:cNvPicPr>
            <a:picLocks noChangeAspect="1"/>
          </p:cNvPicPr>
          <p:nvPr/>
        </p:nvPicPr>
        <p:blipFill>
          <a:blip r:embed="rId2"/>
          <a:stretch>
            <a:fillRect/>
          </a:stretch>
        </p:blipFill>
        <p:spPr>
          <a:xfrm>
            <a:off x="5339751" y="664532"/>
            <a:ext cx="3126444" cy="4098008"/>
          </a:xfrm>
          <a:prstGeom prst="rect">
            <a:avLst/>
          </a:prstGeom>
        </p:spPr>
      </p:pic>
      <p:sp>
        <p:nvSpPr>
          <p:cNvPr id="9" name="Text Placeholder 2">
            <a:extLst>
              <a:ext uri="{FF2B5EF4-FFF2-40B4-BE49-F238E27FC236}">
                <a16:creationId xmlns:a16="http://schemas.microsoft.com/office/drawing/2014/main" id="{D223FDC0-5FBA-7B49-A0DA-A0F3D924F37A}"/>
              </a:ext>
            </a:extLst>
          </p:cNvPr>
          <p:cNvSpPr txBox="1">
            <a:spLocks/>
          </p:cNvSpPr>
          <p:nvPr/>
        </p:nvSpPr>
        <p:spPr>
          <a:xfrm>
            <a:off x="210310" y="3564200"/>
            <a:ext cx="4810263" cy="1223700"/>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lvl="1" indent="0">
              <a:buClr>
                <a:schemeClr val="tx2"/>
              </a:buClr>
              <a:buNone/>
            </a:pPr>
            <a:endParaRPr lang="en-US" dirty="0"/>
          </a:p>
          <a:p>
            <a:pPr lvl="1">
              <a:buClr>
                <a:schemeClr val="tx2"/>
              </a:buClr>
            </a:pPr>
            <a:r>
              <a:rPr lang="en-US" b="1" dirty="0"/>
              <a:t>Any qubit made out of a real-life physical system will be at least a little bit rubbish</a:t>
            </a:r>
          </a:p>
          <a:p>
            <a:pPr marL="0" lvl="1" indent="0" defTabSz="914400">
              <a:buClr>
                <a:schemeClr val="tx2"/>
              </a:buClr>
              <a:buFont typeface="System Font Regular"/>
              <a:buNone/>
            </a:pPr>
            <a:endParaRPr lang="en-US" kern="0" dirty="0"/>
          </a:p>
        </p:txBody>
      </p:sp>
    </p:spTree>
    <p:extLst>
      <p:ext uri="{BB962C8B-B14F-4D97-AF65-F5344CB8AC3E}">
        <p14:creationId xmlns:p14="http://schemas.microsoft.com/office/powerpoint/2010/main" val="2378764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745744"/>
            <a:ext cx="8303770" cy="1811171"/>
          </a:xfrm>
        </p:spPr>
        <p:txBody>
          <a:bodyPr/>
          <a:lstStyle/>
          <a:p>
            <a:pPr lvl="1">
              <a:buClr>
                <a:schemeClr val="tx2"/>
              </a:buClr>
            </a:pPr>
            <a:r>
              <a:rPr lang="en-US" dirty="0"/>
              <a:t>There are many ways to do this, all with pros and cons</a:t>
            </a:r>
          </a:p>
          <a:p>
            <a:pPr lvl="1">
              <a:buClr>
                <a:schemeClr val="tx2"/>
              </a:buClr>
            </a:pPr>
            <a:r>
              <a:rPr lang="en-US" dirty="0"/>
              <a:t>One of the best is to think of the problem as a graph</a:t>
            </a:r>
          </a:p>
          <a:p>
            <a:pPr lvl="2">
              <a:buClr>
                <a:schemeClr val="tx2"/>
              </a:buClr>
            </a:pPr>
            <a:r>
              <a:rPr lang="en-US" dirty="0"/>
              <a:t>Defects are nodes</a:t>
            </a:r>
          </a:p>
          <a:p>
            <a:pPr lvl="2">
              <a:buClr>
                <a:schemeClr val="tx2"/>
              </a:buClr>
            </a:pPr>
            <a:r>
              <a:rPr lang="en-US" dirty="0"/>
              <a:t>The number of errors required to link them are weighted edges</a:t>
            </a:r>
          </a:p>
          <a:p>
            <a:pPr lvl="1">
              <a:buClr>
                <a:schemeClr val="tx2"/>
              </a:buClr>
            </a:pPr>
            <a:r>
              <a:rPr lang="en-US" dirty="0"/>
              <a:t>A likely set of errors corresponds to the ‘minimum weight perfect matching’ of the graph</a:t>
            </a:r>
          </a:p>
          <a:p>
            <a:pPr lvl="1">
              <a:buClr>
                <a:schemeClr val="tx2"/>
              </a:buClr>
            </a:pPr>
            <a:r>
              <a:rPr lang="en-US" dirty="0"/>
              <a:t>Efficiently computable using the ‘Blossom’ algorithm</a:t>
            </a:r>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6" name="Oval 5">
            <a:extLst>
              <a:ext uri="{FF2B5EF4-FFF2-40B4-BE49-F238E27FC236}">
                <a16:creationId xmlns:a16="http://schemas.microsoft.com/office/drawing/2014/main" id="{651C1147-73A4-2D41-AE93-5DE34469CFB5}"/>
              </a:ext>
            </a:extLst>
          </p:cNvPr>
          <p:cNvSpPr/>
          <p:nvPr/>
        </p:nvSpPr>
        <p:spPr bwMode="auto">
          <a:xfrm>
            <a:off x="4015083" y="3639522"/>
            <a:ext cx="284671" cy="278384"/>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8" name="Oval 7">
            <a:extLst>
              <a:ext uri="{FF2B5EF4-FFF2-40B4-BE49-F238E27FC236}">
                <a16:creationId xmlns:a16="http://schemas.microsoft.com/office/drawing/2014/main" id="{F50A4F48-D79A-CF4F-AE02-DB5C9F2ACDEC}"/>
              </a:ext>
            </a:extLst>
          </p:cNvPr>
          <p:cNvSpPr/>
          <p:nvPr/>
        </p:nvSpPr>
        <p:spPr bwMode="auto">
          <a:xfrm>
            <a:off x="4148740" y="3176551"/>
            <a:ext cx="284671" cy="278384"/>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Oval 8">
            <a:extLst>
              <a:ext uri="{FF2B5EF4-FFF2-40B4-BE49-F238E27FC236}">
                <a16:creationId xmlns:a16="http://schemas.microsoft.com/office/drawing/2014/main" id="{F0E0A726-C938-0641-8D53-C7CA5E5EA894}"/>
              </a:ext>
            </a:extLst>
          </p:cNvPr>
          <p:cNvSpPr/>
          <p:nvPr/>
        </p:nvSpPr>
        <p:spPr bwMode="auto">
          <a:xfrm>
            <a:off x="3535654" y="3649106"/>
            <a:ext cx="284671" cy="278384"/>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0" name="Oval 9">
            <a:extLst>
              <a:ext uri="{FF2B5EF4-FFF2-40B4-BE49-F238E27FC236}">
                <a16:creationId xmlns:a16="http://schemas.microsoft.com/office/drawing/2014/main" id="{64C9A334-DCF2-744B-A02C-B2A2B04153D7}"/>
              </a:ext>
            </a:extLst>
          </p:cNvPr>
          <p:cNvSpPr/>
          <p:nvPr/>
        </p:nvSpPr>
        <p:spPr bwMode="auto">
          <a:xfrm>
            <a:off x="4607326" y="3696993"/>
            <a:ext cx="284671" cy="278384"/>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1" name="Oval 10">
            <a:extLst>
              <a:ext uri="{FF2B5EF4-FFF2-40B4-BE49-F238E27FC236}">
                <a16:creationId xmlns:a16="http://schemas.microsoft.com/office/drawing/2014/main" id="{67F45B5A-4889-1843-88C2-D130FFE85E45}"/>
              </a:ext>
            </a:extLst>
          </p:cNvPr>
          <p:cNvSpPr/>
          <p:nvPr/>
        </p:nvSpPr>
        <p:spPr bwMode="auto">
          <a:xfrm>
            <a:off x="4649014" y="3207777"/>
            <a:ext cx="284671" cy="278384"/>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2" name="Oval 11">
            <a:extLst>
              <a:ext uri="{FF2B5EF4-FFF2-40B4-BE49-F238E27FC236}">
                <a16:creationId xmlns:a16="http://schemas.microsoft.com/office/drawing/2014/main" id="{CF6D6B7A-3236-9D4D-880E-95EEA6AB6ED5}"/>
              </a:ext>
            </a:extLst>
          </p:cNvPr>
          <p:cNvSpPr/>
          <p:nvPr/>
        </p:nvSpPr>
        <p:spPr bwMode="auto">
          <a:xfrm>
            <a:off x="4994284" y="4154039"/>
            <a:ext cx="284671" cy="278384"/>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20" name="Straight Connector 19">
            <a:extLst>
              <a:ext uri="{FF2B5EF4-FFF2-40B4-BE49-F238E27FC236}">
                <a16:creationId xmlns:a16="http://schemas.microsoft.com/office/drawing/2014/main" id="{B2B86540-DF0C-4444-9FD3-7F14FA092DD6}"/>
              </a:ext>
            </a:extLst>
          </p:cNvPr>
          <p:cNvCxnSpPr>
            <a:cxnSpLocks/>
            <a:stCxn id="9" idx="7"/>
            <a:endCxn id="8" idx="3"/>
          </p:cNvCxnSpPr>
          <p:nvPr/>
        </p:nvCxnSpPr>
        <p:spPr bwMode="auto">
          <a:xfrm flipV="1">
            <a:off x="3778636" y="3414167"/>
            <a:ext cx="411793" cy="275707"/>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F934499F-F9E6-DF44-BF17-F545EBFE3F68}"/>
              </a:ext>
            </a:extLst>
          </p:cNvPr>
          <p:cNvCxnSpPr>
            <a:cxnSpLocks/>
            <a:stCxn id="11" idx="2"/>
            <a:endCxn id="8" idx="6"/>
          </p:cNvCxnSpPr>
          <p:nvPr/>
        </p:nvCxnSpPr>
        <p:spPr bwMode="auto">
          <a:xfrm flipH="1" flipV="1">
            <a:off x="4433411" y="3315743"/>
            <a:ext cx="215603" cy="31226"/>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60246B4A-22C2-5A40-A44B-A113B5341AFC}"/>
              </a:ext>
            </a:extLst>
          </p:cNvPr>
          <p:cNvCxnSpPr>
            <a:cxnSpLocks/>
            <a:stCxn id="6" idx="0"/>
            <a:endCxn id="8" idx="4"/>
          </p:cNvCxnSpPr>
          <p:nvPr/>
        </p:nvCxnSpPr>
        <p:spPr bwMode="auto">
          <a:xfrm flipV="1">
            <a:off x="4157419" y="3454935"/>
            <a:ext cx="133657" cy="184587"/>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CA609EC4-ACCE-6E47-939B-0C2B26BE1361}"/>
              </a:ext>
            </a:extLst>
          </p:cNvPr>
          <p:cNvCxnSpPr>
            <a:cxnSpLocks/>
            <a:stCxn id="9" idx="6"/>
            <a:endCxn id="6" idx="2"/>
          </p:cNvCxnSpPr>
          <p:nvPr/>
        </p:nvCxnSpPr>
        <p:spPr bwMode="auto">
          <a:xfrm flipV="1">
            <a:off x="3820325" y="3778714"/>
            <a:ext cx="194758" cy="9584"/>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2FD9DBC2-889F-FC4C-A8FA-05D324E7D1C4}"/>
              </a:ext>
            </a:extLst>
          </p:cNvPr>
          <p:cNvCxnSpPr>
            <a:cxnSpLocks/>
            <a:stCxn id="6" idx="6"/>
            <a:endCxn id="10" idx="2"/>
          </p:cNvCxnSpPr>
          <p:nvPr/>
        </p:nvCxnSpPr>
        <p:spPr bwMode="auto">
          <a:xfrm>
            <a:off x="4299754" y="3778714"/>
            <a:ext cx="307572" cy="57471"/>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094A213B-E3EA-C54B-A744-457C2CC800AC}"/>
              </a:ext>
            </a:extLst>
          </p:cNvPr>
          <p:cNvCxnSpPr>
            <a:cxnSpLocks/>
            <a:stCxn id="10" idx="0"/>
            <a:endCxn id="11" idx="4"/>
          </p:cNvCxnSpPr>
          <p:nvPr/>
        </p:nvCxnSpPr>
        <p:spPr bwMode="auto">
          <a:xfrm flipV="1">
            <a:off x="4749662" y="3486161"/>
            <a:ext cx="41688" cy="210832"/>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B2BFD22B-4262-694C-BD2B-8922C3B92292}"/>
              </a:ext>
            </a:extLst>
          </p:cNvPr>
          <p:cNvCxnSpPr>
            <a:cxnSpLocks/>
            <a:stCxn id="12" idx="1"/>
            <a:endCxn id="10" idx="5"/>
          </p:cNvCxnSpPr>
          <p:nvPr/>
        </p:nvCxnSpPr>
        <p:spPr bwMode="auto">
          <a:xfrm flipH="1" flipV="1">
            <a:off x="4850308" y="3934609"/>
            <a:ext cx="185665" cy="260198"/>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3ADE01F0-4643-8F4A-8478-650CE50E1204}"/>
              </a:ext>
            </a:extLst>
          </p:cNvPr>
          <p:cNvCxnSpPr>
            <a:cxnSpLocks/>
            <a:stCxn id="11" idx="5"/>
            <a:endCxn id="12" idx="0"/>
          </p:cNvCxnSpPr>
          <p:nvPr/>
        </p:nvCxnSpPr>
        <p:spPr bwMode="auto">
          <a:xfrm>
            <a:off x="4891996" y="3445393"/>
            <a:ext cx="244624" cy="708646"/>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25E5BD66-97A6-2A4C-B064-65510E334D4D}"/>
              </a:ext>
            </a:extLst>
          </p:cNvPr>
          <p:cNvCxnSpPr>
            <a:cxnSpLocks/>
            <a:stCxn id="9" idx="5"/>
            <a:endCxn id="12" idx="2"/>
          </p:cNvCxnSpPr>
          <p:nvPr/>
        </p:nvCxnSpPr>
        <p:spPr bwMode="auto">
          <a:xfrm>
            <a:off x="3778636" y="3886722"/>
            <a:ext cx="1215648" cy="406509"/>
          </a:xfrm>
          <a:prstGeom prst="line">
            <a:avLst/>
          </a:prstGeom>
          <a:ln w="19050">
            <a:solidFill>
              <a:srgbClr val="FFC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3" name="Oval 52">
            <a:extLst>
              <a:ext uri="{FF2B5EF4-FFF2-40B4-BE49-F238E27FC236}">
                <a16:creationId xmlns:a16="http://schemas.microsoft.com/office/drawing/2014/main" id="{8F97E0E8-1BD0-0843-BD52-03E744498318}"/>
              </a:ext>
            </a:extLst>
          </p:cNvPr>
          <p:cNvSpPr/>
          <p:nvPr/>
        </p:nvSpPr>
        <p:spPr bwMode="auto">
          <a:xfrm>
            <a:off x="7209038" y="3639522"/>
            <a:ext cx="284671" cy="278384"/>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4" name="Oval 53">
            <a:extLst>
              <a:ext uri="{FF2B5EF4-FFF2-40B4-BE49-F238E27FC236}">
                <a16:creationId xmlns:a16="http://schemas.microsoft.com/office/drawing/2014/main" id="{0D9F25A5-B61B-414A-9694-E37A98DE3545}"/>
              </a:ext>
            </a:extLst>
          </p:cNvPr>
          <p:cNvSpPr/>
          <p:nvPr/>
        </p:nvSpPr>
        <p:spPr bwMode="auto">
          <a:xfrm>
            <a:off x="7342695" y="3176551"/>
            <a:ext cx="284671" cy="278384"/>
          </a:xfrm>
          <a:prstGeom prst="ellipse">
            <a:avLst/>
          </a:prstGeom>
          <a:solidFill>
            <a:schemeClr val="accent1">
              <a:lumMod val="60000"/>
              <a:lumOff val="4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5" name="Oval 54">
            <a:extLst>
              <a:ext uri="{FF2B5EF4-FFF2-40B4-BE49-F238E27FC236}">
                <a16:creationId xmlns:a16="http://schemas.microsoft.com/office/drawing/2014/main" id="{327CDAC1-85D5-4D43-B80D-C2A875C43672}"/>
              </a:ext>
            </a:extLst>
          </p:cNvPr>
          <p:cNvSpPr/>
          <p:nvPr/>
        </p:nvSpPr>
        <p:spPr bwMode="auto">
          <a:xfrm>
            <a:off x="6729609" y="3649106"/>
            <a:ext cx="284671" cy="278384"/>
          </a:xfrm>
          <a:prstGeom prst="ellipse">
            <a:avLst/>
          </a:prstGeom>
          <a:solidFill>
            <a:srgbClr val="FF0000"/>
          </a:solidFill>
          <a:ln w="1905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6" name="Oval 55">
            <a:extLst>
              <a:ext uri="{FF2B5EF4-FFF2-40B4-BE49-F238E27FC236}">
                <a16:creationId xmlns:a16="http://schemas.microsoft.com/office/drawing/2014/main" id="{127B8C3C-4455-174D-8785-A6B88B7D7A5C}"/>
              </a:ext>
            </a:extLst>
          </p:cNvPr>
          <p:cNvSpPr/>
          <p:nvPr/>
        </p:nvSpPr>
        <p:spPr bwMode="auto">
          <a:xfrm>
            <a:off x="7801281" y="3696993"/>
            <a:ext cx="284671" cy="278384"/>
          </a:xfrm>
          <a:prstGeom prst="ellipse">
            <a:avLst/>
          </a:prstGeom>
          <a:solidFill>
            <a:srgbClr val="00B050"/>
          </a:solid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7" name="Oval 56">
            <a:extLst>
              <a:ext uri="{FF2B5EF4-FFF2-40B4-BE49-F238E27FC236}">
                <a16:creationId xmlns:a16="http://schemas.microsoft.com/office/drawing/2014/main" id="{69817CE8-12E7-3348-B0CF-4390DA2C741F}"/>
              </a:ext>
            </a:extLst>
          </p:cNvPr>
          <p:cNvSpPr/>
          <p:nvPr/>
        </p:nvSpPr>
        <p:spPr bwMode="auto">
          <a:xfrm>
            <a:off x="7842969" y="3207777"/>
            <a:ext cx="284671" cy="278384"/>
          </a:xfrm>
          <a:prstGeom prst="ellipse">
            <a:avLst/>
          </a:prstGeom>
          <a:solidFill>
            <a:schemeClr val="accent1">
              <a:lumMod val="60000"/>
              <a:lumOff val="4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58" name="Oval 57">
            <a:extLst>
              <a:ext uri="{FF2B5EF4-FFF2-40B4-BE49-F238E27FC236}">
                <a16:creationId xmlns:a16="http://schemas.microsoft.com/office/drawing/2014/main" id="{26BC9166-27A5-2540-BD4E-6DA3B06F7DE0}"/>
              </a:ext>
            </a:extLst>
          </p:cNvPr>
          <p:cNvSpPr/>
          <p:nvPr/>
        </p:nvSpPr>
        <p:spPr bwMode="auto">
          <a:xfrm>
            <a:off x="8188239" y="4154039"/>
            <a:ext cx="284671" cy="278384"/>
          </a:xfrm>
          <a:prstGeom prst="ellipse">
            <a:avLst/>
          </a:prstGeom>
          <a:solidFill>
            <a:srgbClr val="00B050"/>
          </a:solidFill>
          <a:ln w="19050">
            <a:solidFill>
              <a:srgbClr val="00B05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59" name="Straight Connector 58">
            <a:extLst>
              <a:ext uri="{FF2B5EF4-FFF2-40B4-BE49-F238E27FC236}">
                <a16:creationId xmlns:a16="http://schemas.microsoft.com/office/drawing/2014/main" id="{7B9E3136-F42C-5F43-9F63-E8C26587EC7F}"/>
              </a:ext>
            </a:extLst>
          </p:cNvPr>
          <p:cNvCxnSpPr>
            <a:cxnSpLocks/>
            <a:stCxn id="55" idx="7"/>
            <a:endCxn id="54" idx="3"/>
          </p:cNvCxnSpPr>
          <p:nvPr/>
        </p:nvCxnSpPr>
        <p:spPr bwMode="auto">
          <a:xfrm flipV="1">
            <a:off x="6972591" y="3414167"/>
            <a:ext cx="411793" cy="275707"/>
          </a:xfrm>
          <a:prstGeom prst="line">
            <a:avLst/>
          </a:prstGeom>
          <a:ln w="19050">
            <a:solidFill>
              <a:schemeClr val="tx2">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F12B97C8-4163-AD41-AB02-14419ECF85B9}"/>
              </a:ext>
            </a:extLst>
          </p:cNvPr>
          <p:cNvCxnSpPr>
            <a:cxnSpLocks/>
            <a:stCxn id="57" idx="2"/>
            <a:endCxn id="54" idx="6"/>
          </p:cNvCxnSpPr>
          <p:nvPr/>
        </p:nvCxnSpPr>
        <p:spPr bwMode="auto">
          <a:xfrm flipH="1" flipV="1">
            <a:off x="7627366" y="3315743"/>
            <a:ext cx="215603" cy="31226"/>
          </a:xfrm>
          <a:prstGeom prst="line">
            <a:avLst/>
          </a:prstGeom>
          <a:ln w="19050">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1" name="Straight Connector 60">
            <a:extLst>
              <a:ext uri="{FF2B5EF4-FFF2-40B4-BE49-F238E27FC236}">
                <a16:creationId xmlns:a16="http://schemas.microsoft.com/office/drawing/2014/main" id="{CC91D84C-FE0A-2848-ABE7-7DDF7D65FBCF}"/>
              </a:ext>
            </a:extLst>
          </p:cNvPr>
          <p:cNvCxnSpPr>
            <a:cxnSpLocks/>
            <a:stCxn id="53" idx="0"/>
            <a:endCxn id="54" idx="4"/>
          </p:cNvCxnSpPr>
          <p:nvPr/>
        </p:nvCxnSpPr>
        <p:spPr bwMode="auto">
          <a:xfrm flipV="1">
            <a:off x="7351374" y="3454935"/>
            <a:ext cx="133657" cy="184587"/>
          </a:xfrm>
          <a:prstGeom prst="line">
            <a:avLst/>
          </a:prstGeom>
          <a:ln w="19050">
            <a:solidFill>
              <a:schemeClr val="tx2">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886E25DA-25B1-8F4B-8D56-407A8E9044C8}"/>
              </a:ext>
            </a:extLst>
          </p:cNvPr>
          <p:cNvCxnSpPr>
            <a:cxnSpLocks/>
            <a:stCxn id="55" idx="6"/>
            <a:endCxn id="53" idx="2"/>
          </p:cNvCxnSpPr>
          <p:nvPr/>
        </p:nvCxnSpPr>
        <p:spPr bwMode="auto">
          <a:xfrm flipV="1">
            <a:off x="7014280" y="3778714"/>
            <a:ext cx="194758" cy="9584"/>
          </a:xfrm>
          <a:prstGeom prst="line">
            <a:avLst/>
          </a:prstGeom>
          <a:ln w="19050">
            <a:solidFill>
              <a:srgbClr val="FF000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Straight Connector 62">
            <a:extLst>
              <a:ext uri="{FF2B5EF4-FFF2-40B4-BE49-F238E27FC236}">
                <a16:creationId xmlns:a16="http://schemas.microsoft.com/office/drawing/2014/main" id="{603BA785-9066-2C48-B827-B265B3751AB2}"/>
              </a:ext>
            </a:extLst>
          </p:cNvPr>
          <p:cNvCxnSpPr>
            <a:cxnSpLocks/>
            <a:stCxn id="53" idx="6"/>
            <a:endCxn id="56" idx="2"/>
          </p:cNvCxnSpPr>
          <p:nvPr/>
        </p:nvCxnSpPr>
        <p:spPr bwMode="auto">
          <a:xfrm>
            <a:off x="7493709" y="3778714"/>
            <a:ext cx="307572" cy="57471"/>
          </a:xfrm>
          <a:prstGeom prst="line">
            <a:avLst/>
          </a:prstGeom>
          <a:ln w="19050">
            <a:solidFill>
              <a:schemeClr val="tx2">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4" name="Straight Connector 63">
            <a:extLst>
              <a:ext uri="{FF2B5EF4-FFF2-40B4-BE49-F238E27FC236}">
                <a16:creationId xmlns:a16="http://schemas.microsoft.com/office/drawing/2014/main" id="{F64E666D-A969-0541-BDAB-DA71C98347DF}"/>
              </a:ext>
            </a:extLst>
          </p:cNvPr>
          <p:cNvCxnSpPr>
            <a:cxnSpLocks/>
            <a:stCxn id="56" idx="0"/>
            <a:endCxn id="57" idx="4"/>
          </p:cNvCxnSpPr>
          <p:nvPr/>
        </p:nvCxnSpPr>
        <p:spPr bwMode="auto">
          <a:xfrm flipV="1">
            <a:off x="7943617" y="3486161"/>
            <a:ext cx="41688" cy="210832"/>
          </a:xfrm>
          <a:prstGeom prst="line">
            <a:avLst/>
          </a:prstGeom>
          <a:ln w="19050">
            <a:solidFill>
              <a:schemeClr val="tx2">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74D4012D-E1FE-214C-970D-9254F9969717}"/>
              </a:ext>
            </a:extLst>
          </p:cNvPr>
          <p:cNvCxnSpPr>
            <a:cxnSpLocks/>
            <a:stCxn id="58" idx="1"/>
            <a:endCxn id="56" idx="5"/>
          </p:cNvCxnSpPr>
          <p:nvPr/>
        </p:nvCxnSpPr>
        <p:spPr bwMode="auto">
          <a:xfrm flipH="1" flipV="1">
            <a:off x="8044263" y="3934609"/>
            <a:ext cx="185665" cy="260198"/>
          </a:xfrm>
          <a:prstGeom prst="line">
            <a:avLst/>
          </a:prstGeom>
          <a:ln w="19050">
            <a:solidFill>
              <a:srgbClr val="00B05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6" name="Straight Connector 65">
            <a:extLst>
              <a:ext uri="{FF2B5EF4-FFF2-40B4-BE49-F238E27FC236}">
                <a16:creationId xmlns:a16="http://schemas.microsoft.com/office/drawing/2014/main" id="{A11CD80C-4FB8-CA4C-A150-C0689F0CC473}"/>
              </a:ext>
            </a:extLst>
          </p:cNvPr>
          <p:cNvCxnSpPr>
            <a:cxnSpLocks/>
            <a:stCxn id="57" idx="5"/>
            <a:endCxn id="58" idx="0"/>
          </p:cNvCxnSpPr>
          <p:nvPr/>
        </p:nvCxnSpPr>
        <p:spPr bwMode="auto">
          <a:xfrm>
            <a:off x="8085951" y="3445393"/>
            <a:ext cx="244624" cy="708646"/>
          </a:xfrm>
          <a:prstGeom prst="line">
            <a:avLst/>
          </a:prstGeom>
          <a:ln w="19050">
            <a:solidFill>
              <a:schemeClr val="tx2">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7" name="Straight Connector 66">
            <a:extLst>
              <a:ext uri="{FF2B5EF4-FFF2-40B4-BE49-F238E27FC236}">
                <a16:creationId xmlns:a16="http://schemas.microsoft.com/office/drawing/2014/main" id="{02A96A0A-5109-EF47-AD29-3974B89EE8C6}"/>
              </a:ext>
            </a:extLst>
          </p:cNvPr>
          <p:cNvCxnSpPr>
            <a:cxnSpLocks/>
            <a:stCxn id="55" idx="5"/>
            <a:endCxn id="58" idx="2"/>
          </p:cNvCxnSpPr>
          <p:nvPr/>
        </p:nvCxnSpPr>
        <p:spPr bwMode="auto">
          <a:xfrm>
            <a:off x="6972591" y="3886722"/>
            <a:ext cx="1215648" cy="406509"/>
          </a:xfrm>
          <a:prstGeom prst="line">
            <a:avLst/>
          </a:prstGeom>
          <a:ln w="19050">
            <a:solidFill>
              <a:schemeClr val="tx2">
                <a:lumMod val="75000"/>
              </a:schemeClr>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9" name="Straight Arrow Connector 68">
            <a:extLst>
              <a:ext uri="{FF2B5EF4-FFF2-40B4-BE49-F238E27FC236}">
                <a16:creationId xmlns:a16="http://schemas.microsoft.com/office/drawing/2014/main" id="{8D9A4892-479C-FD4E-AD11-F0E53F3786F5}"/>
              </a:ext>
            </a:extLst>
          </p:cNvPr>
          <p:cNvCxnSpPr>
            <a:cxnSpLocks/>
          </p:cNvCxnSpPr>
          <p:nvPr/>
        </p:nvCxnSpPr>
        <p:spPr bwMode="auto">
          <a:xfrm flipV="1">
            <a:off x="5685535" y="3778714"/>
            <a:ext cx="609600" cy="9584"/>
          </a:xfrm>
          <a:prstGeom prst="straightConnector1">
            <a:avLst/>
          </a:prstGeom>
          <a:ln w="28575">
            <a:headEnd type="none" w="med"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9717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Decoding</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1014113"/>
            <a:ext cx="5819945" cy="879420"/>
          </a:xfrm>
        </p:spPr>
        <p:txBody>
          <a:bodyPr/>
          <a:lstStyle/>
          <a:p>
            <a:pPr lvl="1">
              <a:buClr>
                <a:schemeClr val="tx2"/>
              </a:buClr>
            </a:pPr>
            <a:r>
              <a:rPr lang="en-US" dirty="0"/>
              <a:t>Here it is in action for a portion of the example from earlier</a:t>
            </a:r>
            <a:br>
              <a:rPr lang="en-US" dirty="0"/>
            </a:br>
            <a:endParaRPr lang="en-US" dirty="0"/>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21</a:t>
            </a:fld>
            <a:endParaRPr lang="en-US" dirty="0"/>
          </a:p>
        </p:txBody>
      </p:sp>
      <p:grpSp>
        <p:nvGrpSpPr>
          <p:cNvPr id="166" name="Group 165">
            <a:extLst>
              <a:ext uri="{FF2B5EF4-FFF2-40B4-BE49-F238E27FC236}">
                <a16:creationId xmlns:a16="http://schemas.microsoft.com/office/drawing/2014/main" id="{BDC5368C-2478-A541-8CF2-7304BC2631BA}"/>
              </a:ext>
            </a:extLst>
          </p:cNvPr>
          <p:cNvGrpSpPr/>
          <p:nvPr/>
        </p:nvGrpSpPr>
        <p:grpSpPr>
          <a:xfrm>
            <a:off x="4695569" y="1966130"/>
            <a:ext cx="4287548" cy="2345468"/>
            <a:chOff x="3429122" y="2466818"/>
            <a:chExt cx="3783807" cy="2003192"/>
          </a:xfrm>
        </p:grpSpPr>
        <p:pic>
          <p:nvPicPr>
            <p:cNvPr id="130" name="Picture 129" descr="A close up of a logo&#10;&#10;Description automatically generated">
              <a:extLst>
                <a:ext uri="{FF2B5EF4-FFF2-40B4-BE49-F238E27FC236}">
                  <a16:creationId xmlns:a16="http://schemas.microsoft.com/office/drawing/2014/main" id="{EA319F5D-FCBD-7847-A7F2-2BCFA6013C2B}"/>
                </a:ext>
              </a:extLst>
            </p:cNvPr>
            <p:cNvPicPr>
              <a:picLocks noChangeAspect="1"/>
            </p:cNvPicPr>
            <p:nvPr/>
          </p:nvPicPr>
          <p:blipFill>
            <a:blip r:embed="rId2"/>
            <a:stretch>
              <a:fillRect/>
            </a:stretch>
          </p:blipFill>
          <p:spPr>
            <a:xfrm>
              <a:off x="3429122" y="2466818"/>
              <a:ext cx="3783807" cy="2003192"/>
            </a:xfrm>
            <a:prstGeom prst="rect">
              <a:avLst/>
            </a:prstGeom>
          </p:spPr>
        </p:pic>
        <p:sp>
          <p:nvSpPr>
            <p:cNvPr id="91" name="Oval 90">
              <a:extLst>
                <a:ext uri="{FF2B5EF4-FFF2-40B4-BE49-F238E27FC236}">
                  <a16:creationId xmlns:a16="http://schemas.microsoft.com/office/drawing/2014/main" id="{7AA6F246-F431-DA4F-9623-4E412F51D1CA}"/>
                </a:ext>
              </a:extLst>
            </p:cNvPr>
            <p:cNvSpPr/>
            <p:nvPr/>
          </p:nvSpPr>
          <p:spPr bwMode="auto">
            <a:xfrm>
              <a:off x="3673833" y="2586586"/>
              <a:ext cx="247378" cy="247355"/>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97" name="Straight Connector 96">
              <a:extLst>
                <a:ext uri="{FF2B5EF4-FFF2-40B4-BE49-F238E27FC236}">
                  <a16:creationId xmlns:a16="http://schemas.microsoft.com/office/drawing/2014/main" id="{02CEEACA-4F80-4E4A-AE14-F0F08C179FF6}"/>
                </a:ext>
              </a:extLst>
            </p:cNvPr>
            <p:cNvCxnSpPr>
              <a:cxnSpLocks/>
              <a:stCxn id="134" idx="0"/>
              <a:endCxn id="91" idx="4"/>
            </p:cNvCxnSpPr>
            <p:nvPr/>
          </p:nvCxnSpPr>
          <p:spPr bwMode="auto">
            <a:xfrm flipV="1">
              <a:off x="3797522" y="2833941"/>
              <a:ext cx="0" cy="510795"/>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4" name="Oval 133">
              <a:extLst>
                <a:ext uri="{FF2B5EF4-FFF2-40B4-BE49-F238E27FC236}">
                  <a16:creationId xmlns:a16="http://schemas.microsoft.com/office/drawing/2014/main" id="{422E94AE-FB77-2047-9DBF-CA49BE8928F1}"/>
                </a:ext>
              </a:extLst>
            </p:cNvPr>
            <p:cNvSpPr/>
            <p:nvPr/>
          </p:nvSpPr>
          <p:spPr bwMode="auto">
            <a:xfrm>
              <a:off x="3673833" y="3344736"/>
              <a:ext cx="247378" cy="247355"/>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5" name="Oval 134">
              <a:extLst>
                <a:ext uri="{FF2B5EF4-FFF2-40B4-BE49-F238E27FC236}">
                  <a16:creationId xmlns:a16="http://schemas.microsoft.com/office/drawing/2014/main" id="{36BAA0E1-B117-FE40-966C-CEADD6F19AD2}"/>
                </a:ext>
              </a:extLst>
            </p:cNvPr>
            <p:cNvSpPr/>
            <p:nvPr/>
          </p:nvSpPr>
          <p:spPr bwMode="auto">
            <a:xfrm>
              <a:off x="4975413" y="3344736"/>
              <a:ext cx="247378" cy="247355"/>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6" name="Oval 135">
              <a:extLst>
                <a:ext uri="{FF2B5EF4-FFF2-40B4-BE49-F238E27FC236}">
                  <a16:creationId xmlns:a16="http://schemas.microsoft.com/office/drawing/2014/main" id="{E5D91695-D7F4-204C-B682-FF84D9B24DBC}"/>
                </a:ext>
              </a:extLst>
            </p:cNvPr>
            <p:cNvSpPr/>
            <p:nvPr/>
          </p:nvSpPr>
          <p:spPr bwMode="auto">
            <a:xfrm>
              <a:off x="5406073" y="3346306"/>
              <a:ext cx="247378" cy="247355"/>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7" name="Oval 136">
              <a:extLst>
                <a:ext uri="{FF2B5EF4-FFF2-40B4-BE49-F238E27FC236}">
                  <a16:creationId xmlns:a16="http://schemas.microsoft.com/office/drawing/2014/main" id="{49E698FA-6011-144C-870C-58396194A8D1}"/>
                </a:ext>
              </a:extLst>
            </p:cNvPr>
            <p:cNvSpPr/>
            <p:nvPr/>
          </p:nvSpPr>
          <p:spPr bwMode="auto">
            <a:xfrm>
              <a:off x="6707653" y="3344736"/>
              <a:ext cx="247378" cy="247355"/>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138" name="Oval 137">
              <a:extLst>
                <a:ext uri="{FF2B5EF4-FFF2-40B4-BE49-F238E27FC236}">
                  <a16:creationId xmlns:a16="http://schemas.microsoft.com/office/drawing/2014/main" id="{13385209-B100-144D-A61C-78A1DBD26B52}"/>
                </a:ext>
              </a:extLst>
            </p:cNvPr>
            <p:cNvSpPr/>
            <p:nvPr/>
          </p:nvSpPr>
          <p:spPr bwMode="auto">
            <a:xfrm>
              <a:off x="6707653" y="4132557"/>
              <a:ext cx="247378" cy="247355"/>
            </a:xfrm>
            <a:prstGeom prst="ellipse">
              <a:avLst/>
            </a:prstGeom>
            <a:solidFill>
              <a:srgbClr val="FFC000"/>
            </a:solidFill>
            <a:ln w="19050">
              <a:solidFill>
                <a:srgbClr val="FFC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cxnSp>
          <p:nvCxnSpPr>
            <p:cNvPr id="141" name="Straight Connector 140">
              <a:extLst>
                <a:ext uri="{FF2B5EF4-FFF2-40B4-BE49-F238E27FC236}">
                  <a16:creationId xmlns:a16="http://schemas.microsoft.com/office/drawing/2014/main" id="{4B02E849-43DE-A64E-9747-A06996E41794}"/>
                </a:ext>
              </a:extLst>
            </p:cNvPr>
            <p:cNvCxnSpPr>
              <a:cxnSpLocks/>
              <a:stCxn id="138" idx="0"/>
              <a:endCxn id="137" idx="4"/>
            </p:cNvCxnSpPr>
            <p:nvPr/>
          </p:nvCxnSpPr>
          <p:spPr bwMode="auto">
            <a:xfrm flipV="1">
              <a:off x="6831342" y="3592091"/>
              <a:ext cx="0" cy="540466"/>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C6EB2914-9086-044F-87C3-6D69B39E729D}"/>
                </a:ext>
              </a:extLst>
            </p:cNvPr>
            <p:cNvCxnSpPr>
              <a:cxnSpLocks/>
              <a:stCxn id="137" idx="2"/>
              <a:endCxn id="136" idx="6"/>
            </p:cNvCxnSpPr>
            <p:nvPr/>
          </p:nvCxnSpPr>
          <p:spPr bwMode="auto">
            <a:xfrm flipH="1">
              <a:off x="5653451" y="3468414"/>
              <a:ext cx="1054202" cy="1570"/>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E713ED4F-148F-1F42-8173-6610CBC7A941}"/>
                </a:ext>
              </a:extLst>
            </p:cNvPr>
            <p:cNvCxnSpPr>
              <a:cxnSpLocks/>
              <a:stCxn id="135" idx="2"/>
              <a:endCxn id="134" idx="6"/>
            </p:cNvCxnSpPr>
            <p:nvPr/>
          </p:nvCxnSpPr>
          <p:spPr bwMode="auto">
            <a:xfrm flipH="1">
              <a:off x="3921211" y="3468414"/>
              <a:ext cx="1054202" cy="0"/>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488E3414-C8B7-9744-9A6E-0FAC2FBF8482}"/>
                </a:ext>
              </a:extLst>
            </p:cNvPr>
            <p:cNvCxnSpPr>
              <a:cxnSpLocks/>
              <a:stCxn id="136" idx="2"/>
            </p:cNvCxnSpPr>
            <p:nvPr/>
          </p:nvCxnSpPr>
          <p:spPr bwMode="auto">
            <a:xfrm flipH="1" flipV="1">
              <a:off x="5222791" y="3468414"/>
              <a:ext cx="183282" cy="1570"/>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035F508B-4F45-0946-9D0B-F01B2A37F080}"/>
                </a:ext>
              </a:extLst>
            </p:cNvPr>
            <p:cNvCxnSpPr>
              <a:cxnSpLocks/>
              <a:endCxn id="91" idx="6"/>
            </p:cNvCxnSpPr>
            <p:nvPr/>
          </p:nvCxnSpPr>
          <p:spPr bwMode="auto">
            <a:xfrm flipH="1">
              <a:off x="3921211" y="2710263"/>
              <a:ext cx="1177891" cy="1"/>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6" name="Straight Connector 155">
              <a:extLst>
                <a:ext uri="{FF2B5EF4-FFF2-40B4-BE49-F238E27FC236}">
                  <a16:creationId xmlns:a16="http://schemas.microsoft.com/office/drawing/2014/main" id="{EF3D4CF1-81D2-1A43-AA54-44882C350ADB}"/>
                </a:ext>
              </a:extLst>
            </p:cNvPr>
            <p:cNvCxnSpPr>
              <a:cxnSpLocks/>
              <a:endCxn id="135" idx="0"/>
            </p:cNvCxnSpPr>
            <p:nvPr/>
          </p:nvCxnSpPr>
          <p:spPr bwMode="auto">
            <a:xfrm>
              <a:off x="5099102" y="2694953"/>
              <a:ext cx="0" cy="649783"/>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ACE7B52E-11B2-5347-A5F5-FB50BFBE052D}"/>
                </a:ext>
              </a:extLst>
            </p:cNvPr>
            <p:cNvCxnSpPr>
              <a:cxnSpLocks/>
              <a:endCxn id="138" idx="2"/>
            </p:cNvCxnSpPr>
            <p:nvPr/>
          </p:nvCxnSpPr>
          <p:spPr bwMode="auto">
            <a:xfrm>
              <a:off x="5529762" y="4256234"/>
              <a:ext cx="1177891" cy="1"/>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C91B6D02-025D-EA4E-9637-ADBC27F8597E}"/>
                </a:ext>
              </a:extLst>
            </p:cNvPr>
            <p:cNvCxnSpPr>
              <a:cxnSpLocks/>
              <a:stCxn id="136" idx="4"/>
            </p:cNvCxnSpPr>
            <p:nvPr/>
          </p:nvCxnSpPr>
          <p:spPr bwMode="auto">
            <a:xfrm>
              <a:off x="5529762" y="3593661"/>
              <a:ext cx="0" cy="662573"/>
            </a:xfrm>
            <a:prstGeom prst="line">
              <a:avLst/>
            </a:prstGeom>
            <a:ln w="38100">
              <a:solidFill>
                <a:srgbClr val="FFC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168" name="Picture 167" descr="A close up of a logo&#10;&#10;Description automatically generated">
            <a:extLst>
              <a:ext uri="{FF2B5EF4-FFF2-40B4-BE49-F238E27FC236}">
                <a16:creationId xmlns:a16="http://schemas.microsoft.com/office/drawing/2014/main" id="{B0804DFF-F850-E649-8605-892077EF7261}"/>
              </a:ext>
            </a:extLst>
          </p:cNvPr>
          <p:cNvPicPr>
            <a:picLocks noChangeAspect="1"/>
          </p:cNvPicPr>
          <p:nvPr/>
        </p:nvPicPr>
        <p:blipFill>
          <a:blip r:embed="rId2"/>
          <a:stretch>
            <a:fillRect/>
          </a:stretch>
        </p:blipFill>
        <p:spPr>
          <a:xfrm>
            <a:off x="153654" y="1966131"/>
            <a:ext cx="4401759" cy="2345468"/>
          </a:xfrm>
          <a:prstGeom prst="rect">
            <a:avLst/>
          </a:prstGeom>
        </p:spPr>
      </p:pic>
    </p:spTree>
    <p:extLst>
      <p:ext uri="{BB962C8B-B14F-4D97-AF65-F5344CB8AC3E}">
        <p14:creationId xmlns:p14="http://schemas.microsoft.com/office/powerpoint/2010/main" val="358773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Logical Operations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1014113"/>
            <a:ext cx="8053796" cy="879420"/>
          </a:xfrm>
        </p:spPr>
        <p:txBody>
          <a:bodyPr/>
          <a:lstStyle/>
          <a:p>
            <a:pPr lvl="1">
              <a:buClr>
                <a:schemeClr val="tx2"/>
              </a:buClr>
            </a:pPr>
            <a:r>
              <a:rPr lang="en-US" dirty="0"/>
              <a:t>If we wanted to manipulate the logical qubit, how could we do it?</a:t>
            </a:r>
          </a:p>
          <a:p>
            <a:pPr lvl="1">
              <a:buClr>
                <a:schemeClr val="tx2"/>
              </a:buClr>
            </a:pPr>
            <a:r>
              <a:rPr lang="en-US" dirty="0"/>
              <a:t>This requires a </a:t>
            </a:r>
            <a:r>
              <a:rPr lang="en-US" i="1" dirty="0"/>
              <a:t>logical operation</a:t>
            </a:r>
            <a:r>
              <a:rPr lang="en-US" dirty="0"/>
              <a:t>, made up of many</a:t>
            </a:r>
            <a:br>
              <a:rPr lang="en-US" dirty="0"/>
            </a:br>
            <a:r>
              <a:rPr lang="en-US" dirty="0"/>
              <a:t>physical operations</a:t>
            </a:r>
          </a:p>
          <a:p>
            <a:pPr lvl="1">
              <a:buClr>
                <a:schemeClr val="tx2"/>
              </a:buClr>
            </a:pPr>
            <a:r>
              <a:rPr lang="en-US" dirty="0"/>
              <a:t>The </a:t>
            </a:r>
            <a:r>
              <a:rPr lang="en-US" i="1" dirty="0"/>
              <a:t>logical</a:t>
            </a:r>
            <a:r>
              <a:rPr lang="en-US" dirty="0"/>
              <a:t> X gate is easy for the repetition code</a:t>
            </a:r>
          </a:p>
          <a:p>
            <a:pPr lvl="2">
              <a:buClr>
                <a:schemeClr val="tx2"/>
              </a:buClr>
            </a:pPr>
            <a:r>
              <a:rPr lang="en-US" dirty="0"/>
              <a:t>Do </a:t>
            </a:r>
            <a:r>
              <a:rPr lang="en-US" i="1" dirty="0"/>
              <a:t>physical</a:t>
            </a:r>
            <a:r>
              <a:rPr lang="en-US" dirty="0"/>
              <a:t> X gates on code qubits</a:t>
            </a:r>
          </a:p>
          <a:p>
            <a:pPr lvl="2">
              <a:buClr>
                <a:schemeClr val="tx2"/>
              </a:buClr>
            </a:pPr>
            <a:r>
              <a:rPr lang="en-US" dirty="0"/>
              <a:t>Code corrects imperfections</a:t>
            </a:r>
          </a:p>
          <a:p>
            <a:pPr lvl="1">
              <a:buClr>
                <a:schemeClr val="tx2"/>
              </a:buClr>
            </a:pPr>
            <a:r>
              <a:rPr lang="en-US" dirty="0"/>
              <a:t>An Rx gate essentially needs you to take the</a:t>
            </a:r>
            <a:br>
              <a:rPr lang="en-US" dirty="0"/>
            </a:br>
            <a:r>
              <a:rPr lang="en-US" dirty="0"/>
              <a:t>code apart and put it back together again</a:t>
            </a:r>
          </a:p>
          <a:p>
            <a:pPr lvl="2">
              <a:buClr>
                <a:schemeClr val="tx2"/>
              </a:buClr>
            </a:pPr>
            <a:r>
              <a:rPr lang="en-US" dirty="0"/>
              <a:t>Not protected while unencoded</a:t>
            </a:r>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22</a:t>
            </a:fld>
            <a:endParaRPr lang="en-US" dirty="0"/>
          </a:p>
        </p:txBody>
      </p:sp>
      <p:pic>
        <p:nvPicPr>
          <p:cNvPr id="24" name="Picture 23" descr="A drawing of a cartoon character&#10;&#10;Description automatically generated">
            <a:extLst>
              <a:ext uri="{FF2B5EF4-FFF2-40B4-BE49-F238E27FC236}">
                <a16:creationId xmlns:a16="http://schemas.microsoft.com/office/drawing/2014/main" id="{A3F7E2AA-7AA6-6346-BA5C-0CD811FEE80E}"/>
              </a:ext>
            </a:extLst>
          </p:cNvPr>
          <p:cNvPicPr>
            <a:picLocks noChangeAspect="1"/>
          </p:cNvPicPr>
          <p:nvPr/>
        </p:nvPicPr>
        <p:blipFill>
          <a:blip r:embed="rId2"/>
          <a:stretch>
            <a:fillRect/>
          </a:stretch>
        </p:blipFill>
        <p:spPr>
          <a:xfrm>
            <a:off x="4884083" y="1334137"/>
            <a:ext cx="3616411" cy="2207008"/>
          </a:xfrm>
          <a:prstGeom prst="rect">
            <a:avLst/>
          </a:prstGeom>
        </p:spPr>
      </p:pic>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C903301-F20C-E14E-880A-38E7FD07AE36}"/>
                  </a:ext>
                </a:extLst>
              </p:cNvPr>
              <p:cNvSpPr/>
              <p:nvPr/>
            </p:nvSpPr>
            <p:spPr>
              <a:xfrm>
                <a:off x="4800601" y="3753463"/>
                <a:ext cx="3800740" cy="10156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𝑥</m:t>
                          </m:r>
                        </m:sub>
                      </m:sSub>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𝜃</m:t>
                          </m:r>
                        </m:e>
                      </m:d>
                      <m:d>
                        <m:dPr>
                          <m:begChr m:val="|"/>
                          <m:endChr m:val="|"/>
                          <m:ctrlPr>
                            <a:rPr lang="en-US" sz="2000" i="1" smtClean="0">
                              <a:latin typeface="Cambria Math" panose="02040503050406030204" pitchFamily="18" charset="0"/>
                            </a:rPr>
                          </m:ctrlPr>
                        </m:d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0</m:t>
                              </m:r>
                            </m:e>
                          </m:d>
                          <m:r>
                            <a:rPr lang="en-US" sz="2000" i="1">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cos</m:t>
                              </m:r>
                            </m:fName>
                            <m:e>
                              <m:r>
                                <a:rPr lang="en-US" sz="2000" b="0" i="1" smtClean="0">
                                  <a:latin typeface="Cambria Math" panose="02040503050406030204" pitchFamily="18" charset="0"/>
                                </a:rPr>
                                <m:t>𝜃</m:t>
                              </m:r>
                            </m:e>
                          </m:func>
                        </m:e>
                      </m:d>
                      <m:d>
                        <m:dPr>
                          <m:begChr m:val=""/>
                          <m:endChr m:val="⟩"/>
                          <m:ctrlPr>
                            <a:rPr lang="en-US" sz="2000" i="1">
                              <a:latin typeface="Cambria Math" panose="02040503050406030204" pitchFamily="18" charset="0"/>
                            </a:rPr>
                          </m:ctrlPr>
                        </m:dPr>
                        <m:e>
                          <m:r>
                            <a:rPr lang="en-US" sz="2000" i="1">
                              <a:latin typeface="Cambria Math" panose="02040503050406030204" pitchFamily="18" charset="0"/>
                            </a:rPr>
                            <m:t>0</m:t>
                          </m:r>
                        </m:e>
                      </m:d>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sin</m:t>
                          </m:r>
                        </m:fName>
                        <m:e>
                          <m:r>
                            <a:rPr lang="en-US" sz="2000" b="0" i="1" smtClean="0">
                              <a:latin typeface="Cambria Math" panose="02040503050406030204" pitchFamily="18" charset="0"/>
                            </a:rPr>
                            <m:t>𝜃</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 </m:t>
                          </m:r>
                        </m:e>
                      </m:func>
                    </m:oMath>
                  </m:oMathPara>
                </a14:m>
                <a:endParaRPr lang="en-US" sz="2000" dirty="0"/>
              </a:p>
              <a:p>
                <a:endParaRPr lang="en-US" sz="2000" dirty="0"/>
              </a:p>
              <a:p>
                <a14:m>
                  <m:oMath xmlns:m="http://schemas.openxmlformats.org/officeDocument/2006/math">
                    <m:r>
                      <a:rPr lang="en-US" sz="2000" b="0" i="1" smtClean="0">
                        <a:latin typeface="Cambria Math" panose="02040503050406030204" pitchFamily="18" charset="0"/>
                      </a:rPr>
                      <m:t>          </m:t>
                    </m:r>
                    <m:r>
                      <a:rPr lang="en-US" sz="2000" i="1">
                        <a:latin typeface="Cambria Math" panose="02040503050406030204" pitchFamily="18" charset="0"/>
                      </a:rPr>
                      <m:t>→ </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m:t>
                        </m:r>
                      </m:fName>
                      <m:e>
                        <m:r>
                          <a:rPr lang="en-US" sz="2000" i="1">
                            <a:latin typeface="Cambria Math" panose="02040503050406030204" pitchFamily="18" charset="0"/>
                          </a:rPr>
                          <m:t>𝜃</m:t>
                        </m:r>
                      </m:e>
                    </m:fun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000</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m:t>
                        </m:r>
                      </m:fName>
                      <m:e>
                        <m:r>
                          <a:rPr lang="en-US" sz="2000" i="1">
                            <a:latin typeface="Cambria Math" panose="02040503050406030204" pitchFamily="18" charset="0"/>
                          </a:rPr>
                          <m:t>𝜃</m:t>
                        </m:r>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111</m:t>
                            </m:r>
                          </m:e>
                        </m:d>
                        <m:r>
                          <a:rPr lang="en-US" sz="2000" i="1">
                            <a:latin typeface="Cambria Math" panose="02040503050406030204" pitchFamily="18" charset="0"/>
                          </a:rPr>
                          <m:t> </m:t>
                        </m:r>
                      </m:e>
                    </m:func>
                  </m:oMath>
                </a14:m>
                <a:r>
                  <a:rPr lang="en-US" sz="2000" dirty="0"/>
                  <a:t> </a:t>
                </a:r>
              </a:p>
            </p:txBody>
          </p:sp>
        </mc:Choice>
        <mc:Fallback xmlns="">
          <p:sp>
            <p:nvSpPr>
              <p:cNvPr id="25" name="Rectangle 24">
                <a:extLst>
                  <a:ext uri="{FF2B5EF4-FFF2-40B4-BE49-F238E27FC236}">
                    <a16:creationId xmlns:a16="http://schemas.microsoft.com/office/drawing/2014/main" id="{0C903301-F20C-E14E-880A-38E7FD07AE36}"/>
                  </a:ext>
                </a:extLst>
              </p:cNvPr>
              <p:cNvSpPr>
                <a:spLocks noRot="1" noChangeAspect="1" noMove="1" noResize="1" noEditPoints="1" noAdjustHandles="1" noChangeArrowheads="1" noChangeShapeType="1" noTextEdit="1"/>
              </p:cNvSpPr>
              <p:nvPr/>
            </p:nvSpPr>
            <p:spPr>
              <a:xfrm>
                <a:off x="4800601" y="3753463"/>
                <a:ext cx="3800740" cy="1015663"/>
              </a:xfrm>
              <a:prstGeom prst="rect">
                <a:avLst/>
              </a:prstGeom>
              <a:blipFill>
                <a:blip r:embed="rId3"/>
                <a:stretch>
                  <a:fillRect l="-1000" t="-45679" r="-4000" b="-69136"/>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0B49DC40-6777-9841-898A-BFAC03AD7D2D}"/>
              </a:ext>
            </a:extLst>
          </p:cNvPr>
          <p:cNvSpPr/>
          <p:nvPr/>
        </p:nvSpPr>
        <p:spPr bwMode="auto">
          <a:xfrm>
            <a:off x="4884084" y="3636589"/>
            <a:ext cx="3616410" cy="1202724"/>
          </a:xfrm>
          <a:prstGeom prst="rect">
            <a:avLst/>
          </a:prstGeom>
          <a:no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17854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Quantum Repetition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0" y="1005840"/>
            <a:ext cx="4789202" cy="3392710"/>
          </a:xfrm>
        </p:spPr>
        <p:txBody>
          <a:bodyPr/>
          <a:lstStyle/>
          <a:p>
            <a:pPr lvl="1">
              <a:buClr>
                <a:schemeClr val="tx2"/>
              </a:buClr>
            </a:pPr>
            <a:r>
              <a:rPr lang="en-US" dirty="0"/>
              <a:t>The limited set of fault-tolerant logical gates is a major problem with the repetition code</a:t>
            </a:r>
          </a:p>
          <a:p>
            <a:pPr lvl="1">
              <a:buClr>
                <a:schemeClr val="tx2"/>
              </a:buClr>
            </a:pPr>
            <a:r>
              <a:rPr lang="en-US" dirty="0"/>
              <a:t>But it is not the only one!</a:t>
            </a:r>
          </a:p>
          <a:p>
            <a:pPr lvl="1">
              <a:buClr>
                <a:schemeClr val="tx2"/>
              </a:buClr>
            </a:pPr>
            <a:r>
              <a:rPr lang="en-US" dirty="0"/>
              <a:t>The code only allows us to detect and correct bit </a:t>
            </a:r>
            <a:r>
              <a:rPr lang="en-US" dirty="0" err="1"/>
              <a:t>fips</a:t>
            </a:r>
            <a:r>
              <a:rPr lang="en-US" dirty="0"/>
              <a:t>, and only bit flips</a:t>
            </a:r>
          </a:p>
          <a:p>
            <a:pPr lvl="1">
              <a:buClr>
                <a:schemeClr val="tx2"/>
              </a:buClr>
            </a:pPr>
            <a:r>
              <a:rPr lang="en-US" dirty="0"/>
              <a:t>Though we made sure that it doesn’t cause superpositions to collapse, it doesn’t protect them either</a:t>
            </a:r>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23</a:t>
            </a:fld>
            <a:endParaRPr lang="en-US" dirty="0"/>
          </a:p>
        </p:txBody>
      </p:sp>
      <p:pic>
        <p:nvPicPr>
          <p:cNvPr id="9" name="Picture 8" descr="A drawing of a cartoon character&#10;&#10;Description automatically generated">
            <a:extLst>
              <a:ext uri="{FF2B5EF4-FFF2-40B4-BE49-F238E27FC236}">
                <a16:creationId xmlns:a16="http://schemas.microsoft.com/office/drawing/2014/main" id="{CFED1565-F4FD-044D-989B-B8FBC285CBE7}"/>
              </a:ext>
            </a:extLst>
          </p:cNvPr>
          <p:cNvPicPr>
            <a:picLocks noChangeAspect="1"/>
          </p:cNvPicPr>
          <p:nvPr/>
        </p:nvPicPr>
        <p:blipFill>
          <a:blip r:embed="rId2"/>
          <a:stretch>
            <a:fillRect/>
          </a:stretch>
        </p:blipFill>
        <p:spPr>
          <a:xfrm>
            <a:off x="5182253" y="1443834"/>
            <a:ext cx="3696413" cy="2255831"/>
          </a:xfrm>
          <a:prstGeom prst="rect">
            <a:avLst/>
          </a:prstGeom>
        </p:spPr>
      </p:pic>
      <p:sp>
        <p:nvSpPr>
          <p:cNvPr id="11" name="Text Placeholder 2">
            <a:extLst>
              <a:ext uri="{FF2B5EF4-FFF2-40B4-BE49-F238E27FC236}">
                <a16:creationId xmlns:a16="http://schemas.microsoft.com/office/drawing/2014/main" id="{B92737FF-A388-0B48-8630-670753312FAE}"/>
              </a:ext>
            </a:extLst>
          </p:cNvPr>
          <p:cNvSpPr txBox="1">
            <a:spLocks/>
          </p:cNvSpPr>
          <p:nvPr/>
        </p:nvSpPr>
        <p:spPr>
          <a:xfrm>
            <a:off x="210310" y="3564200"/>
            <a:ext cx="6876291" cy="1223700"/>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lvl="1" indent="0">
              <a:buClr>
                <a:schemeClr val="tx2"/>
              </a:buClr>
              <a:buNone/>
            </a:pPr>
            <a:endParaRPr lang="en-US" dirty="0"/>
          </a:p>
          <a:p>
            <a:pPr lvl="1">
              <a:buClr>
                <a:schemeClr val="tx2"/>
              </a:buClr>
            </a:pPr>
            <a:r>
              <a:rPr lang="en-US" b="1" dirty="0"/>
              <a:t>The repetition code is a good first example of quantum error correction,</a:t>
            </a:r>
            <a:br>
              <a:rPr lang="en-US" b="1" dirty="0"/>
            </a:br>
            <a:r>
              <a:rPr lang="en-US" b="1" dirty="0"/>
              <a:t>but it cannot give us fault-tolerant quantum computation</a:t>
            </a:r>
          </a:p>
          <a:p>
            <a:pPr marL="0" lvl="1" indent="0" defTabSz="914400">
              <a:buClr>
                <a:schemeClr val="tx2"/>
              </a:buClr>
              <a:buFont typeface="System Font Regular"/>
              <a:buNone/>
            </a:pPr>
            <a:endParaRPr lang="en-US" kern="0" dirty="0"/>
          </a:p>
        </p:txBody>
      </p:sp>
      <p:sp>
        <p:nvSpPr>
          <p:cNvPr id="7" name="&quot;No&quot; Symbol 6">
            <a:extLst>
              <a:ext uri="{FF2B5EF4-FFF2-40B4-BE49-F238E27FC236}">
                <a16:creationId xmlns:a16="http://schemas.microsoft.com/office/drawing/2014/main" id="{0932C1BC-F23D-7042-9DC6-F46EB9C45BF3}"/>
              </a:ext>
            </a:extLst>
          </p:cNvPr>
          <p:cNvSpPr/>
          <p:nvPr/>
        </p:nvSpPr>
        <p:spPr bwMode="auto">
          <a:xfrm>
            <a:off x="5869686" y="1382785"/>
            <a:ext cx="2433829" cy="2377930"/>
          </a:xfrm>
          <a:prstGeom prst="noSmoking">
            <a:avLst/>
          </a:prstGeom>
          <a:solidFill>
            <a:schemeClr val="accent2"/>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932014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Towards a good quantum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46265"/>
            <a:ext cx="8422944" cy="3874016"/>
          </a:xfrm>
        </p:spPr>
        <p:txBody>
          <a:bodyPr/>
          <a:lstStyle/>
          <a:p>
            <a:pPr lvl="1">
              <a:buClr>
                <a:schemeClr val="tx2"/>
              </a:buClr>
            </a:pPr>
            <a:r>
              <a:rPr lang="en-US" dirty="0"/>
              <a:t>The problem with the repetition code is that it treats z basis states very different to x and y basis states</a:t>
            </a:r>
          </a:p>
          <a:p>
            <a:pPr lvl="1">
              <a:buClr>
                <a:schemeClr val="tx2"/>
              </a:buClr>
            </a:pPr>
            <a:r>
              <a:rPr lang="en-US" dirty="0"/>
              <a:t>Example 1: z basis states are product states, the others are entangled</a:t>
            </a:r>
            <a:br>
              <a:rPr lang="en-US" dirty="0"/>
            </a:br>
            <a:br>
              <a:rPr lang="en-US" dirty="0"/>
            </a:br>
            <a:br>
              <a:rPr lang="en-US" dirty="0"/>
            </a:br>
            <a:br>
              <a:rPr lang="en-US" dirty="0"/>
            </a:br>
            <a:endParaRPr lang="en-US" dirty="0"/>
          </a:p>
          <a:p>
            <a:pPr lvl="1">
              <a:buClr>
                <a:schemeClr val="tx2"/>
              </a:buClr>
            </a:pPr>
            <a:r>
              <a:rPr lang="en-US" dirty="0"/>
              <a:t>Example 2: Distinguishing encoded z basis requires a single qubit measurement, distinguishing x basis states requires </a:t>
            </a:r>
            <a:r>
              <a:rPr lang="en-US" i="1" dirty="0"/>
              <a:t>d</a:t>
            </a:r>
            <a:endParaRPr lang="en-US" dirty="0"/>
          </a:p>
          <a:p>
            <a:pPr lvl="1">
              <a:buClr>
                <a:schemeClr val="tx2"/>
              </a:buClr>
            </a:pPr>
            <a:r>
              <a:rPr lang="en-US" dirty="0"/>
              <a:t>Example 3: Flipping between z basis states requires </a:t>
            </a:r>
            <a:r>
              <a:rPr lang="en-US" i="1" dirty="0"/>
              <a:t>d</a:t>
            </a:r>
            <a:r>
              <a:rPr lang="en-US" dirty="0"/>
              <a:t> gates, but the x basis only takes one</a:t>
            </a:r>
          </a:p>
          <a:p>
            <a:pPr lvl="1">
              <a:buClr>
                <a:schemeClr val="tx2"/>
              </a:buClr>
            </a:pPr>
            <a:endParaRPr lang="en-US" dirty="0"/>
          </a:p>
          <a:p>
            <a:pPr lvl="1">
              <a:buClr>
                <a:schemeClr val="tx2"/>
              </a:buClr>
            </a:pPr>
            <a:endParaRPr lang="en-US" dirty="0"/>
          </a:p>
          <a:p>
            <a:pPr lvl="1">
              <a:buClr>
                <a:schemeClr val="tx2"/>
              </a:buClr>
            </a:pPr>
            <a:r>
              <a:rPr lang="en-US" dirty="0"/>
              <a:t>It is not good when things are too easy, because they are easy for errors too!</a:t>
            </a:r>
          </a:p>
          <a:p>
            <a:pPr lvl="1">
              <a:buClr>
                <a:schemeClr val="tx2"/>
              </a:buClr>
            </a:pPr>
            <a:endParaRPr lang="en-US" dirty="0"/>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24</a:t>
            </a:fld>
            <a:endParaRPr lang="en-US"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8CD136A-3D99-A94D-B82D-B5AAB3D61F62}"/>
                  </a:ext>
                </a:extLst>
              </p:cNvPr>
              <p:cNvSpPr/>
              <p:nvPr/>
            </p:nvSpPr>
            <p:spPr>
              <a:xfrm>
                <a:off x="821219" y="1646680"/>
                <a:ext cx="5515428" cy="9369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m:t>
                          </m:r>
                        </m:e>
                      </m:d>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d>
                        <m:dPr>
                          <m:beg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1</m:t>
                              </m:r>
                            </m:e>
                          </m:d>
                        </m:e>
                      </m:d>
                      <m:r>
                        <a:rPr lang="en-US" b="0" i="1" smtClean="0">
                          <a:latin typeface="Cambria Math" panose="02040503050406030204" pitchFamily="18" charset="0"/>
                        </a:rPr>
                        <m:t>   </m:t>
                      </m:r>
                      <m:r>
                        <a:rPr lang="en-US" i="1" smtClean="0">
                          <a:latin typeface="Cambria Math" panose="02040503050406030204" pitchFamily="18" charset="0"/>
                        </a:rPr>
                        <m:t>→</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000</m:t>
                          </m:r>
                        </m:e>
                      </m:d>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111</m:t>
                          </m:r>
                        </m:e>
                      </m:d>
                      <m:r>
                        <a:rPr lang="en-US" b="0" i="1" smtClean="0">
                          <a:latin typeface="Cambria Math" panose="02040503050406030204" pitchFamily="18" charset="0"/>
                        </a:rPr>
                        <m:t>)</m:t>
                      </m:r>
                    </m:oMath>
                  </m:oMathPara>
                </a14:m>
                <a:endParaRPr lang="en-US" dirty="0"/>
              </a:p>
              <a:p>
                <a:endParaRPr lang="en-US" dirty="0"/>
              </a:p>
            </p:txBody>
          </p:sp>
        </mc:Choice>
        <mc:Fallback xmlns="">
          <p:sp>
            <p:nvSpPr>
              <p:cNvPr id="6" name="Rectangle 5">
                <a:extLst>
                  <a:ext uri="{FF2B5EF4-FFF2-40B4-BE49-F238E27FC236}">
                    <a16:creationId xmlns:a16="http://schemas.microsoft.com/office/drawing/2014/main" id="{B8CD136A-3D99-A94D-B82D-B5AAB3D61F62}"/>
                  </a:ext>
                </a:extLst>
              </p:cNvPr>
              <p:cNvSpPr>
                <a:spLocks noRot="1" noChangeAspect="1" noMove="1" noResize="1" noEditPoints="1" noAdjustHandles="1" noChangeArrowheads="1" noChangeShapeType="1" noTextEdit="1"/>
              </p:cNvSpPr>
              <p:nvPr/>
            </p:nvSpPr>
            <p:spPr>
              <a:xfrm>
                <a:off x="821219" y="1646680"/>
                <a:ext cx="5515428" cy="936988"/>
              </a:xfrm>
              <a:prstGeom prst="rect">
                <a:avLst/>
              </a:prstGeom>
              <a:blipFill>
                <a:blip r:embed="rId2"/>
                <a:stretch>
                  <a:fillRect t="-35135"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FCF4BFA-831E-C242-9246-271C2E2C9131}"/>
                  </a:ext>
                </a:extLst>
              </p:cNvPr>
              <p:cNvSpPr/>
              <p:nvPr/>
            </p:nvSpPr>
            <p:spPr>
              <a:xfrm>
                <a:off x="1243913" y="3579846"/>
                <a:ext cx="6656173" cy="10216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e>
                          </m:d>
                          <m:r>
                            <m:rPr>
                              <m:nor/>
                            </m:rPr>
                            <a:rPr lang="en-US" dirty="0"/>
                            <m:t> </m:t>
                          </m:r>
                          <m:r>
                            <a:rPr lang="en-US" b="0" i="1" dirty="0" smtClean="0">
                              <a:latin typeface="Cambria Math" panose="02040503050406030204" pitchFamily="18" charset="0"/>
                            </a:rPr>
                            <m:t>:      </m:t>
                          </m:r>
                          <m:r>
                            <a:rPr lang="en-US" b="0" i="1" smtClean="0">
                              <a:latin typeface="Cambria Math" panose="02040503050406030204" pitchFamily="18" charset="0"/>
                            </a:rPr>
                            <m:t>𝑋</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m:t>
                          </m:r>
                        </m:e>
                      </m:d>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111</m:t>
                          </m:r>
                        </m:e>
                      </m:d>
                    </m:oMath>
                  </m:oMathPara>
                </a14:m>
                <a:endParaRPr lang="en-US" dirty="0"/>
              </a:p>
              <a:p>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m:t>
                            </m:r>
                          </m:e>
                        </m:d>
                        <m:r>
                          <m:rPr>
                            <m:nor/>
                          </m:rPr>
                          <a:rPr lang="en-US" dirty="0"/>
                          <m:t> </m:t>
                        </m:r>
                        <m:r>
                          <a:rPr lang="en-US" i="1" dirty="0">
                            <a:latin typeface="Cambria Math" panose="02040503050406030204" pitchFamily="18" charset="0"/>
                          </a:rPr>
                          <m:t>:</m:t>
                        </m:r>
                        <m:r>
                          <a:rPr lang="en-US" b="0" i="1" dirty="0" smtClean="0">
                            <a:latin typeface="Cambria Math" panose="02040503050406030204" pitchFamily="18" charset="0"/>
                          </a:rPr>
                          <m:t>    </m:t>
                        </m:r>
                        <m:r>
                          <a:rPr lang="en-US" b="0" i="1" smtClean="0">
                            <a:latin typeface="Cambria Math" panose="02040503050406030204" pitchFamily="18" charset="0"/>
                          </a:rPr>
                          <m:t>𝑍</m:t>
                        </m:r>
                      </m:e>
                      <m:sub>
                        <m:r>
                          <a:rPr lang="en-US" b="0" i="1" smtClean="0">
                            <a:latin typeface="Cambria Math" panose="02040503050406030204" pitchFamily="18" charset="0"/>
                          </a:rPr>
                          <m:t>𝑗</m:t>
                        </m:r>
                      </m:sub>
                    </m:sSub>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000</m:t>
                        </m:r>
                      </m:e>
                    </m:d>
                    <m:r>
                      <a:rPr lang="en-US" b="0" i="1" smtClean="0">
                        <a:latin typeface="Cambria Math" panose="02040503050406030204" pitchFamily="18" charset="0"/>
                      </a:rPr>
                      <m:t>+</m:t>
                    </m:r>
                    <m:d>
                      <m:dPr>
                        <m:beg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111</m:t>
                            </m:r>
                          </m:e>
                        </m:d>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000</m:t>
                        </m:r>
                      </m:e>
                    </m:d>
                    <m:r>
                      <a:rPr lang="en-US" b="0" i="1" smtClean="0">
                        <a:latin typeface="Cambria Math" panose="02040503050406030204" pitchFamily="18" charset="0"/>
                      </a:rPr>
                      <m:t>−</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111</m:t>
                        </m:r>
                      </m:e>
                    </m:d>
                    <m:r>
                      <a:rPr lang="en-US" i="1">
                        <a:latin typeface="Cambria Math" panose="02040503050406030204" pitchFamily="18" charset="0"/>
                      </a:rPr>
                      <m:t>)</m:t>
                    </m:r>
                  </m:oMath>
                </a14:m>
                <a:endParaRPr lang="en-US" dirty="0"/>
              </a:p>
              <a:p>
                <a:endParaRPr lang="en-US" dirty="0"/>
              </a:p>
              <a:p>
                <a:endParaRPr lang="en-US" dirty="0"/>
              </a:p>
            </p:txBody>
          </p:sp>
        </mc:Choice>
        <mc:Fallback xmlns="">
          <p:sp>
            <p:nvSpPr>
              <p:cNvPr id="9" name="Rectangle 8">
                <a:extLst>
                  <a:ext uri="{FF2B5EF4-FFF2-40B4-BE49-F238E27FC236}">
                    <a16:creationId xmlns:a16="http://schemas.microsoft.com/office/drawing/2014/main" id="{EFCF4BFA-831E-C242-9246-271C2E2C9131}"/>
                  </a:ext>
                </a:extLst>
              </p:cNvPr>
              <p:cNvSpPr>
                <a:spLocks noRot="1" noChangeAspect="1" noMove="1" noResize="1" noEditPoints="1" noAdjustHandles="1" noChangeArrowheads="1" noChangeShapeType="1" noTextEdit="1"/>
              </p:cNvSpPr>
              <p:nvPr/>
            </p:nvSpPr>
            <p:spPr>
              <a:xfrm>
                <a:off x="1243913" y="3579846"/>
                <a:ext cx="6656173" cy="1021690"/>
              </a:xfrm>
              <a:prstGeom prst="rect">
                <a:avLst/>
              </a:prstGeom>
              <a:blipFill>
                <a:blip r:embed="rId3"/>
                <a:stretch>
                  <a:fillRect t="-32099" b="-4938"/>
                </a:stretch>
              </a:blipFill>
            </p:spPr>
            <p:txBody>
              <a:bodyPr/>
              <a:lstStyle/>
              <a:p>
                <a:r>
                  <a:rPr lang="en-US">
                    <a:noFill/>
                  </a:rPr>
                  <a:t> </a:t>
                </a:r>
              </a:p>
            </p:txBody>
          </p:sp>
        </mc:Fallback>
      </mc:AlternateContent>
    </p:spTree>
    <p:extLst>
      <p:ext uri="{BB962C8B-B14F-4D97-AF65-F5344CB8AC3E}">
        <p14:creationId xmlns:p14="http://schemas.microsoft.com/office/powerpoint/2010/main" val="110257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54E427-1ECB-DD45-9206-AC190604F2D8}"/>
              </a:ext>
            </a:extLst>
          </p:cNvPr>
          <p:cNvSpPr/>
          <p:nvPr/>
        </p:nvSpPr>
        <p:spPr bwMode="auto">
          <a:xfrm>
            <a:off x="4868333" y="603505"/>
            <a:ext cx="3539067" cy="4338828"/>
          </a:xfrm>
          <a:prstGeom prst="rect">
            <a:avLst/>
          </a:prstGeom>
          <a:solidFill>
            <a:schemeClr val="tx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How good is QEC today?</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56736"/>
            <a:ext cx="4773582" cy="3410464"/>
          </a:xfrm>
        </p:spPr>
        <p:txBody>
          <a:bodyPr/>
          <a:lstStyle/>
          <a:p>
            <a:pPr lvl="1">
              <a:buClr>
                <a:schemeClr val="tx2"/>
              </a:buClr>
            </a:pPr>
            <a:r>
              <a:rPr lang="en-US" dirty="0"/>
              <a:t>We need to at least test the standard methodology</a:t>
            </a:r>
          </a:p>
          <a:p>
            <a:pPr lvl="2">
              <a:buClr>
                <a:schemeClr val="tx2"/>
              </a:buClr>
            </a:pPr>
            <a:r>
              <a:rPr lang="en-US" dirty="0"/>
              <a:t>Encode bit values</a:t>
            </a:r>
          </a:p>
          <a:p>
            <a:pPr lvl="2">
              <a:buClr>
                <a:schemeClr val="tx2"/>
              </a:buClr>
            </a:pPr>
            <a:r>
              <a:rPr lang="en-US" dirty="0"/>
              <a:t>Detect errors using stabilizer measurements</a:t>
            </a:r>
          </a:p>
          <a:p>
            <a:pPr lvl="2">
              <a:buClr>
                <a:schemeClr val="tx2"/>
              </a:buClr>
            </a:pPr>
            <a:r>
              <a:rPr lang="en-US" dirty="0"/>
              <a:t>Correct during decoding</a:t>
            </a:r>
          </a:p>
          <a:p>
            <a:pPr lvl="1">
              <a:buClr>
                <a:schemeClr val="tx2"/>
              </a:buClr>
            </a:pPr>
            <a:r>
              <a:rPr lang="en-US" dirty="0"/>
              <a:t>Simplest way is using the repetition code</a:t>
            </a:r>
          </a:p>
          <a:p>
            <a:pPr lvl="2">
              <a:buClr>
                <a:schemeClr val="tx2"/>
              </a:buClr>
            </a:pPr>
            <a:r>
              <a:rPr lang="en-US" dirty="0"/>
              <a:t>Needs at least 5 qubits</a:t>
            </a:r>
          </a:p>
          <a:p>
            <a:pPr lvl="2">
              <a:buClr>
                <a:schemeClr val="tx2"/>
              </a:buClr>
            </a:pPr>
            <a:r>
              <a:rPr lang="en-US" dirty="0"/>
              <a:t>Very flexible on connectivity</a:t>
            </a:r>
          </a:p>
          <a:p>
            <a:pPr lvl="2">
              <a:buClr>
                <a:schemeClr val="tx2"/>
              </a:buClr>
            </a:pPr>
            <a:r>
              <a:rPr lang="en-US" dirty="0"/>
              <a:t>Detects and corrects bit flips</a:t>
            </a:r>
          </a:p>
          <a:p>
            <a:pPr lvl="2">
              <a:buClr>
                <a:schemeClr val="tx2"/>
              </a:buClr>
            </a:pPr>
            <a:endParaRPr lang="en-US" dirty="0"/>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25</a:t>
            </a:fld>
            <a:endParaRPr lang="en-US" dirty="0"/>
          </a:p>
        </p:txBody>
      </p:sp>
      <p:pic>
        <p:nvPicPr>
          <p:cNvPr id="6" name="Picture 5">
            <a:extLst>
              <a:ext uri="{FF2B5EF4-FFF2-40B4-BE49-F238E27FC236}">
                <a16:creationId xmlns:a16="http://schemas.microsoft.com/office/drawing/2014/main" id="{9755BA18-0007-DB40-8775-5D138EABA26E}"/>
              </a:ext>
            </a:extLst>
          </p:cNvPr>
          <p:cNvPicPr>
            <a:picLocks noChangeAspect="1"/>
          </p:cNvPicPr>
          <p:nvPr/>
        </p:nvPicPr>
        <p:blipFill>
          <a:blip r:embed="rId2"/>
          <a:stretch>
            <a:fillRect/>
          </a:stretch>
        </p:blipFill>
        <p:spPr>
          <a:xfrm>
            <a:off x="4983893" y="702304"/>
            <a:ext cx="3357245" cy="4085596"/>
          </a:xfrm>
          <a:prstGeom prst="rect">
            <a:avLst/>
          </a:prstGeom>
        </p:spPr>
      </p:pic>
    </p:spTree>
    <p:extLst>
      <p:ext uri="{BB962C8B-B14F-4D97-AF65-F5344CB8AC3E}">
        <p14:creationId xmlns:p14="http://schemas.microsoft.com/office/powerpoint/2010/main" val="872566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err="1">
                <a:latin typeface="Andale Mono" panose="020B0509000000000004" pitchFamily="49" charset="0"/>
              </a:rPr>
              <a:t>topological_codes</a:t>
            </a:r>
            <a:r>
              <a:rPr lang="en-US" dirty="0">
                <a:latin typeface="Andale Mono" panose="020B0509000000000004" pitchFamily="49" charset="0"/>
              </a:rPr>
              <a:t> </a:t>
            </a:r>
            <a:r>
              <a:rPr lang="en-US" dirty="0"/>
              <a:t>in </a:t>
            </a:r>
            <a:r>
              <a:rPr lang="en-US" dirty="0" err="1"/>
              <a:t>Qiskit</a:t>
            </a:r>
            <a:r>
              <a:rPr lang="en-US" dirty="0"/>
              <a:t> Ignis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757115"/>
            <a:ext cx="7553603" cy="1935287"/>
          </a:xfrm>
        </p:spPr>
        <p:txBody>
          <a:bodyPr/>
          <a:lstStyle/>
          <a:p>
            <a:pPr lvl="1">
              <a:buClr>
                <a:schemeClr val="tx2"/>
              </a:buClr>
            </a:pPr>
            <a:r>
              <a:rPr lang="en-US" dirty="0"/>
              <a:t>Two circuits per code that need to be run</a:t>
            </a:r>
          </a:p>
          <a:p>
            <a:pPr lvl="1">
              <a:buClr>
                <a:schemeClr val="tx2"/>
              </a:buClr>
            </a:pPr>
            <a:r>
              <a:rPr lang="en-US" dirty="0"/>
              <a:t>Required output is the counts dictionary</a:t>
            </a:r>
          </a:p>
          <a:p>
            <a:pPr lvl="1">
              <a:buClr>
                <a:schemeClr val="tx2"/>
              </a:buClr>
            </a:pPr>
            <a:r>
              <a:rPr lang="en-US" dirty="0"/>
              <a:t>The bit strings are transformed into a more QEC friendly form</a:t>
            </a:r>
          </a:p>
          <a:p>
            <a:pPr marL="182880" lvl="2" indent="0">
              <a:buClr>
                <a:schemeClr val="tx2"/>
              </a:buClr>
              <a:buNone/>
            </a:pPr>
            <a:endParaRPr lang="en-US" dirty="0"/>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26</a:t>
            </a:fld>
            <a:endParaRPr lang="en-US" dirty="0"/>
          </a:p>
        </p:txBody>
      </p:sp>
      <p:pic>
        <p:nvPicPr>
          <p:cNvPr id="13" name="Picture 12">
            <a:extLst>
              <a:ext uri="{FF2B5EF4-FFF2-40B4-BE49-F238E27FC236}">
                <a16:creationId xmlns:a16="http://schemas.microsoft.com/office/drawing/2014/main" id="{1365A32D-0AB6-CC4F-9962-39E0D2593E9C}"/>
              </a:ext>
            </a:extLst>
          </p:cNvPr>
          <p:cNvPicPr>
            <a:picLocks noChangeAspect="1"/>
          </p:cNvPicPr>
          <p:nvPr/>
        </p:nvPicPr>
        <p:blipFill>
          <a:blip r:embed="rId2"/>
          <a:stretch>
            <a:fillRect/>
          </a:stretch>
        </p:blipFill>
        <p:spPr>
          <a:xfrm>
            <a:off x="2648687" y="1853800"/>
            <a:ext cx="6159069" cy="181855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525E096-C11F-B049-BD8C-2ED358B92D80}"/>
              </a:ext>
            </a:extLst>
          </p:cNvPr>
          <p:cNvPicPr>
            <a:picLocks noChangeAspect="1"/>
          </p:cNvPicPr>
          <p:nvPr/>
        </p:nvPicPr>
        <p:blipFill>
          <a:blip r:embed="rId3"/>
          <a:stretch>
            <a:fillRect/>
          </a:stretch>
        </p:blipFill>
        <p:spPr>
          <a:xfrm>
            <a:off x="2648687" y="3767369"/>
            <a:ext cx="5115228" cy="1063563"/>
          </a:xfrm>
          <a:prstGeom prst="rect">
            <a:avLst/>
          </a:prstGeom>
        </p:spPr>
      </p:pic>
    </p:spTree>
    <p:extLst>
      <p:ext uri="{BB962C8B-B14F-4D97-AF65-F5344CB8AC3E}">
        <p14:creationId xmlns:p14="http://schemas.microsoft.com/office/powerpoint/2010/main" val="298724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err="1">
                <a:latin typeface="Andale Mono" panose="020B0509000000000004" pitchFamily="49" charset="0"/>
              </a:rPr>
              <a:t>topological_codes</a:t>
            </a:r>
            <a:r>
              <a:rPr lang="en-US" dirty="0">
                <a:latin typeface="Andale Mono" panose="020B0509000000000004" pitchFamily="49" charset="0"/>
              </a:rPr>
              <a:t> </a:t>
            </a:r>
            <a:r>
              <a:rPr lang="en-US" dirty="0"/>
              <a:t>in </a:t>
            </a:r>
            <a:r>
              <a:rPr lang="en-US" dirty="0" err="1"/>
              <a:t>Qiskit</a:t>
            </a:r>
            <a:r>
              <a:rPr lang="en-US" dirty="0"/>
              <a:t> Ignis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1052348"/>
            <a:ext cx="7553603" cy="1935287"/>
          </a:xfrm>
        </p:spPr>
        <p:txBody>
          <a:bodyPr/>
          <a:lstStyle/>
          <a:p>
            <a:pPr lvl="1">
              <a:buClr>
                <a:schemeClr val="tx2"/>
              </a:buClr>
            </a:pPr>
            <a:r>
              <a:rPr lang="en-US" dirty="0"/>
              <a:t>Important to know which qubits are being used</a:t>
            </a:r>
          </a:p>
          <a:p>
            <a:pPr lvl="1">
              <a:buClr>
                <a:schemeClr val="tx2"/>
              </a:buClr>
            </a:pPr>
            <a:r>
              <a:rPr lang="en-US" dirty="0"/>
              <a:t>Remapping also remaps noise, making uncorrectable errors</a:t>
            </a:r>
          </a:p>
          <a:p>
            <a:pPr marL="182880" lvl="2" indent="0">
              <a:buClr>
                <a:schemeClr val="tx2"/>
              </a:buClr>
              <a:buNone/>
            </a:pPr>
            <a:endParaRPr lang="en-US" dirty="0"/>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27</a:t>
            </a:fld>
            <a:endParaRPr lang="en-US" dirty="0"/>
          </a:p>
        </p:txBody>
      </p:sp>
      <p:pic>
        <p:nvPicPr>
          <p:cNvPr id="8" name="Picture 7" descr="A screenshot of a cell phone&#10;&#10;Description automatically generated">
            <a:extLst>
              <a:ext uri="{FF2B5EF4-FFF2-40B4-BE49-F238E27FC236}">
                <a16:creationId xmlns:a16="http://schemas.microsoft.com/office/drawing/2014/main" id="{46B8E26A-7477-9545-AF00-E92790B96C95}"/>
              </a:ext>
            </a:extLst>
          </p:cNvPr>
          <p:cNvPicPr>
            <a:picLocks noChangeAspect="1"/>
          </p:cNvPicPr>
          <p:nvPr/>
        </p:nvPicPr>
        <p:blipFill>
          <a:blip r:embed="rId2"/>
          <a:stretch>
            <a:fillRect/>
          </a:stretch>
        </p:blipFill>
        <p:spPr>
          <a:xfrm>
            <a:off x="4940557" y="2204787"/>
            <a:ext cx="3835222" cy="2087123"/>
          </a:xfrm>
          <a:prstGeom prst="rect">
            <a:avLst/>
          </a:prstGeom>
        </p:spPr>
      </p:pic>
      <p:pic>
        <p:nvPicPr>
          <p:cNvPr id="10" name="Picture 9" descr="A picture containing object, mirror&#10;&#10;Description automatically generated">
            <a:extLst>
              <a:ext uri="{FF2B5EF4-FFF2-40B4-BE49-F238E27FC236}">
                <a16:creationId xmlns:a16="http://schemas.microsoft.com/office/drawing/2014/main" id="{C9091734-936F-2446-B165-7D08433E901B}"/>
              </a:ext>
            </a:extLst>
          </p:cNvPr>
          <p:cNvPicPr>
            <a:picLocks noChangeAspect="1"/>
          </p:cNvPicPr>
          <p:nvPr/>
        </p:nvPicPr>
        <p:blipFill>
          <a:blip r:embed="rId3"/>
          <a:stretch>
            <a:fillRect/>
          </a:stretch>
        </p:blipFill>
        <p:spPr>
          <a:xfrm>
            <a:off x="368221" y="2405544"/>
            <a:ext cx="4241879" cy="1685608"/>
          </a:xfrm>
          <a:prstGeom prst="rect">
            <a:avLst/>
          </a:prstGeom>
        </p:spPr>
      </p:pic>
    </p:spTree>
    <p:extLst>
      <p:ext uri="{BB962C8B-B14F-4D97-AF65-F5344CB8AC3E}">
        <p14:creationId xmlns:p14="http://schemas.microsoft.com/office/powerpoint/2010/main" val="2860545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43 qubit results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51590"/>
            <a:ext cx="7553603" cy="1935287"/>
          </a:xfrm>
        </p:spPr>
        <p:txBody>
          <a:bodyPr/>
          <a:lstStyle/>
          <a:p>
            <a:pPr lvl="1">
              <a:buClr>
                <a:schemeClr val="tx2"/>
              </a:buClr>
            </a:pPr>
            <a:r>
              <a:rPr lang="en-US" dirty="0"/>
              <a:t>James R. Wootton 2020 Quantum Sci. Technol. </a:t>
            </a:r>
            <a:r>
              <a:rPr lang="en-US" dirty="0" err="1"/>
              <a:t>doi.org</a:t>
            </a:r>
            <a:r>
              <a:rPr lang="en-US" dirty="0"/>
              <a:t>/10.1088/2058-9565/aba038</a:t>
            </a:r>
          </a:p>
          <a:p>
            <a:pPr lvl="1">
              <a:buClr>
                <a:schemeClr val="tx2"/>
              </a:buClr>
            </a:pPr>
            <a:r>
              <a:rPr lang="en-US" dirty="0"/>
              <a:t>Run on </a:t>
            </a:r>
            <a:r>
              <a:rPr lang="en-US" i="1" dirty="0" err="1"/>
              <a:t>rochester</a:t>
            </a:r>
            <a:r>
              <a:rPr lang="en-US" dirty="0"/>
              <a:t> for d=3 to d=23 codes (up to 43 qubits)</a:t>
            </a:r>
          </a:p>
          <a:p>
            <a:pPr lvl="1">
              <a:buClr>
                <a:schemeClr val="tx2"/>
              </a:buClr>
            </a:pPr>
            <a:r>
              <a:rPr lang="en-US" dirty="0"/>
              <a:t>Results consistent with exponential decay</a:t>
            </a:r>
          </a:p>
          <a:p>
            <a:pPr marL="182880" lvl="2" indent="0">
              <a:buClr>
                <a:schemeClr val="tx2"/>
              </a:buClr>
              <a:buNone/>
            </a:pPr>
            <a:endParaRPr lang="en-US" dirty="0"/>
          </a:p>
          <a:p>
            <a:pPr marL="0" lvl="1" indent="0">
              <a:buClr>
                <a:schemeClr val="tx2"/>
              </a:buClr>
              <a:buNone/>
            </a:pPr>
            <a:br>
              <a:rPr lang="en-US" dirty="0"/>
            </a:br>
            <a:endParaRPr lang="en-US" dirty="0"/>
          </a:p>
          <a:p>
            <a:pPr lvl="1">
              <a:buClr>
                <a:schemeClr val="tx2"/>
              </a:buClr>
            </a:pPr>
            <a:endParaRPr lang="en-US" dirty="0"/>
          </a:p>
          <a:p>
            <a:pPr lvl="1">
              <a:buClr>
                <a:schemeClr val="tx2"/>
              </a:buClr>
            </a:pPr>
            <a:endParaRPr lang="en-US" dirty="0"/>
          </a:p>
          <a:p>
            <a:pPr lvl="1">
              <a:buClr>
                <a:schemeClr val="tx2"/>
              </a:buClr>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r>
              <a:rPr lang="en-US" dirty="0"/>
              <a:t> </a:t>
            </a:r>
          </a:p>
          <a:p>
            <a:pPr lvl="1">
              <a:buClr>
                <a:schemeClr val="tx2"/>
              </a:buClr>
            </a:pPr>
            <a:endParaRPr lang="en-US" dirty="0"/>
          </a:p>
          <a:p>
            <a:pPr marL="0" lvl="1" indent="0">
              <a:buClr>
                <a:schemeClr val="tx2"/>
              </a:buClr>
              <a:buNone/>
            </a:pPr>
            <a:br>
              <a:rPr lang="en-US" dirty="0"/>
            </a:br>
            <a:endParaRPr lang="en-US" dirty="0"/>
          </a:p>
          <a:p>
            <a:pPr marL="0" lvl="1" indent="0">
              <a:buClr>
                <a:schemeClr val="tx2"/>
              </a:buClr>
              <a:buNone/>
            </a:pPr>
            <a:endParaRPr lang="en-US" dirty="0"/>
          </a:p>
          <a:p>
            <a:pPr marL="0" lvl="1" indent="0">
              <a:buClr>
                <a:schemeClr val="tx2"/>
              </a:buClr>
              <a:buNone/>
            </a:pPr>
            <a:endParaRPr lang="en-US" dirty="0"/>
          </a:p>
          <a:p>
            <a:pPr lvl="1">
              <a:buClr>
                <a:schemeClr val="tx2"/>
              </a:buClr>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28</a:t>
            </a:fld>
            <a:endParaRPr lang="en-US" dirty="0"/>
          </a:p>
        </p:txBody>
      </p:sp>
      <p:pic>
        <p:nvPicPr>
          <p:cNvPr id="41" name="Picture 40" descr="A screenshot of a cell phone&#10;&#10;Description automatically generated">
            <a:extLst>
              <a:ext uri="{FF2B5EF4-FFF2-40B4-BE49-F238E27FC236}">
                <a16:creationId xmlns:a16="http://schemas.microsoft.com/office/drawing/2014/main" id="{CD2BBD06-2BB1-1B45-8DAA-CC92DD844CE3}"/>
              </a:ext>
            </a:extLst>
          </p:cNvPr>
          <p:cNvPicPr>
            <a:picLocks noChangeAspect="1"/>
          </p:cNvPicPr>
          <p:nvPr/>
        </p:nvPicPr>
        <p:blipFill>
          <a:blip r:embed="rId2"/>
          <a:stretch>
            <a:fillRect/>
          </a:stretch>
        </p:blipFill>
        <p:spPr>
          <a:xfrm>
            <a:off x="1225085" y="2033971"/>
            <a:ext cx="3977767" cy="2638417"/>
          </a:xfrm>
          <a:prstGeom prst="rect">
            <a:avLst/>
          </a:prstGeom>
          <a:solidFill>
            <a:schemeClr val="tx1"/>
          </a:solidFill>
          <a:ln>
            <a:noFill/>
          </a:ln>
        </p:spPr>
      </p:pic>
      <p:pic>
        <p:nvPicPr>
          <p:cNvPr id="42" name="Picture 41" descr="A close up of a logo&#10;&#10;Description automatically generated">
            <a:extLst>
              <a:ext uri="{FF2B5EF4-FFF2-40B4-BE49-F238E27FC236}">
                <a16:creationId xmlns:a16="http://schemas.microsoft.com/office/drawing/2014/main" id="{9ADFD302-71CE-B648-AEE7-24EB1CD199CC}"/>
              </a:ext>
            </a:extLst>
          </p:cNvPr>
          <p:cNvPicPr>
            <a:picLocks noChangeAspect="1"/>
          </p:cNvPicPr>
          <p:nvPr/>
        </p:nvPicPr>
        <p:blipFill>
          <a:blip r:embed="rId3"/>
          <a:stretch>
            <a:fillRect/>
          </a:stretch>
        </p:blipFill>
        <p:spPr>
          <a:xfrm>
            <a:off x="6035041" y="1200442"/>
            <a:ext cx="2766550" cy="3471946"/>
          </a:xfrm>
          <a:prstGeom prst="rect">
            <a:avLst/>
          </a:prstGeom>
        </p:spPr>
      </p:pic>
    </p:spTree>
    <p:extLst>
      <p:ext uri="{BB962C8B-B14F-4D97-AF65-F5344CB8AC3E}">
        <p14:creationId xmlns:p14="http://schemas.microsoft.com/office/powerpoint/2010/main" val="754896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Why do we need QEC?</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75395"/>
            <a:ext cx="4810263" cy="3392710"/>
          </a:xfrm>
        </p:spPr>
        <p:txBody>
          <a:bodyPr/>
          <a:lstStyle/>
          <a:p>
            <a:pPr lvl="1">
              <a:buClr>
                <a:schemeClr val="tx2"/>
              </a:buClr>
            </a:pPr>
            <a:r>
              <a:rPr lang="en-US" dirty="0"/>
              <a:t>Algorithms like Shor, Grover, </a:t>
            </a:r>
            <a:r>
              <a:rPr lang="en-US" dirty="0" err="1"/>
              <a:t>etc</a:t>
            </a:r>
            <a:r>
              <a:rPr lang="en-US" dirty="0"/>
              <a:t> assume that qubits are perfect</a:t>
            </a:r>
          </a:p>
          <a:p>
            <a:pPr lvl="1">
              <a:buClr>
                <a:schemeClr val="tx2"/>
              </a:buClr>
            </a:pPr>
            <a:r>
              <a:rPr lang="en-US" dirty="0"/>
              <a:t>Run them with imperfect </a:t>
            </a:r>
            <a:r>
              <a:rPr lang="en-US" i="1" dirty="0"/>
              <a:t>physical qubits</a:t>
            </a:r>
            <a:r>
              <a:rPr lang="en-US" dirty="0"/>
              <a:t>, and you’ll get nonsense out</a:t>
            </a:r>
          </a:p>
          <a:p>
            <a:pPr lvl="1">
              <a:buClr>
                <a:schemeClr val="tx2"/>
              </a:buClr>
            </a:pPr>
            <a:r>
              <a:rPr lang="en-US" dirty="0"/>
              <a:t>Instead we need qubits that are flawless incarnations of the idea of quantum information</a:t>
            </a:r>
          </a:p>
          <a:p>
            <a:pPr lvl="1">
              <a:buClr>
                <a:schemeClr val="tx2"/>
              </a:buClr>
            </a:pPr>
            <a:r>
              <a:rPr lang="en-US" dirty="0"/>
              <a:t>Such ideal qubits are called </a:t>
            </a:r>
            <a:r>
              <a:rPr lang="en-US" i="1" dirty="0"/>
              <a:t>logical qubits</a:t>
            </a: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9" name="Text Placeholder 2">
            <a:extLst>
              <a:ext uri="{FF2B5EF4-FFF2-40B4-BE49-F238E27FC236}">
                <a16:creationId xmlns:a16="http://schemas.microsoft.com/office/drawing/2014/main" id="{51D24B42-BC4B-7345-B17E-40680B545B06}"/>
              </a:ext>
            </a:extLst>
          </p:cNvPr>
          <p:cNvSpPr txBox="1">
            <a:spLocks/>
          </p:cNvSpPr>
          <p:nvPr/>
        </p:nvSpPr>
        <p:spPr>
          <a:xfrm>
            <a:off x="206866" y="3830080"/>
            <a:ext cx="7553464" cy="1223700"/>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lvl="1" indent="0" defTabSz="914400">
              <a:buClr>
                <a:schemeClr val="tx2"/>
              </a:buClr>
              <a:buFont typeface="System Font Regular"/>
              <a:buNone/>
            </a:pPr>
            <a:endParaRPr lang="en-US" kern="0" dirty="0"/>
          </a:p>
          <a:p>
            <a:pPr lvl="1" defTabSz="914400">
              <a:buClr>
                <a:schemeClr val="tx2"/>
              </a:buClr>
            </a:pPr>
            <a:r>
              <a:rPr lang="en-US" b="1" kern="0" dirty="0"/>
              <a:t>We need to somehow make perfect logical qubits out of noisy physical qubits</a:t>
            </a:r>
          </a:p>
          <a:p>
            <a:pPr marL="0" lvl="1" indent="0" defTabSz="914400">
              <a:buClr>
                <a:schemeClr val="tx2"/>
              </a:buClr>
              <a:buFont typeface="System Font Regular"/>
              <a:buNone/>
            </a:pPr>
            <a:endParaRPr lang="en-US" kern="0" dirty="0"/>
          </a:p>
        </p:txBody>
      </p:sp>
      <p:pic>
        <p:nvPicPr>
          <p:cNvPr id="10" name="Picture 9" descr="A screenshot of a cell phone&#10;&#10;Description automatically generated">
            <a:extLst>
              <a:ext uri="{FF2B5EF4-FFF2-40B4-BE49-F238E27FC236}">
                <a16:creationId xmlns:a16="http://schemas.microsoft.com/office/drawing/2014/main" id="{CC92D57C-3D86-F94F-A3E2-F45702FAAFBA}"/>
              </a:ext>
            </a:extLst>
          </p:cNvPr>
          <p:cNvPicPr>
            <a:picLocks noChangeAspect="1"/>
          </p:cNvPicPr>
          <p:nvPr/>
        </p:nvPicPr>
        <p:blipFill>
          <a:blip r:embed="rId2"/>
          <a:stretch>
            <a:fillRect/>
          </a:stretch>
        </p:blipFill>
        <p:spPr>
          <a:xfrm>
            <a:off x="5020574" y="1313420"/>
            <a:ext cx="3785538" cy="2697410"/>
          </a:xfrm>
          <a:prstGeom prst="rect">
            <a:avLst/>
          </a:prstGeom>
        </p:spPr>
      </p:pic>
    </p:spTree>
    <p:extLst>
      <p:ext uri="{BB962C8B-B14F-4D97-AF65-F5344CB8AC3E}">
        <p14:creationId xmlns:p14="http://schemas.microsoft.com/office/powerpoint/2010/main" val="377227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Why do we need QEC?</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75395"/>
            <a:ext cx="4965538" cy="3392710"/>
          </a:xfrm>
        </p:spPr>
        <p:txBody>
          <a:bodyPr/>
          <a:lstStyle/>
          <a:p>
            <a:pPr lvl="1">
              <a:buClr>
                <a:schemeClr val="tx2"/>
              </a:buClr>
            </a:pPr>
            <a:r>
              <a:rPr lang="en-US" dirty="0"/>
              <a:t>QEC is how we do this!</a:t>
            </a:r>
          </a:p>
          <a:p>
            <a:pPr lvl="1">
              <a:buClr>
                <a:schemeClr val="tx2"/>
              </a:buClr>
            </a:pPr>
            <a:r>
              <a:rPr lang="en-US" dirty="0"/>
              <a:t>Typically, </a:t>
            </a:r>
            <a:r>
              <a:rPr lang="en-US" i="1" dirty="0"/>
              <a:t>many</a:t>
            </a:r>
            <a:r>
              <a:rPr lang="en-US" dirty="0"/>
              <a:t> physical qubits are needed per logical qubit</a:t>
            </a:r>
          </a:p>
          <a:p>
            <a:pPr lvl="1">
              <a:buClr>
                <a:schemeClr val="tx2"/>
              </a:buClr>
            </a:pPr>
            <a:r>
              <a:rPr lang="en-US" dirty="0"/>
              <a:t>Using QEC in algorithms is therefore a long-term goal</a:t>
            </a:r>
          </a:p>
          <a:p>
            <a:pPr lvl="1">
              <a:buClr>
                <a:schemeClr val="tx2"/>
              </a:buClr>
            </a:pPr>
            <a:r>
              <a:rPr lang="en-US" dirty="0"/>
              <a:t>As are the algorithms that require it</a:t>
            </a:r>
          </a:p>
          <a:p>
            <a:pPr lvl="1">
              <a:buClr>
                <a:schemeClr val="tx2"/>
              </a:buClr>
            </a:pPr>
            <a:r>
              <a:rPr lang="en-US" dirty="0"/>
              <a:t>In the near term, we’ll try to make do and mitigate</a:t>
            </a:r>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8" name="Picture 7">
            <a:extLst>
              <a:ext uri="{FF2B5EF4-FFF2-40B4-BE49-F238E27FC236}">
                <a16:creationId xmlns:a16="http://schemas.microsoft.com/office/drawing/2014/main" id="{F5D96061-D39A-1245-BE3D-22204D681535}"/>
              </a:ext>
            </a:extLst>
          </p:cNvPr>
          <p:cNvPicPr>
            <a:picLocks noChangeAspect="1"/>
          </p:cNvPicPr>
          <p:nvPr/>
        </p:nvPicPr>
        <p:blipFill>
          <a:blip r:embed="rId2"/>
          <a:stretch>
            <a:fillRect/>
          </a:stretch>
        </p:blipFill>
        <p:spPr>
          <a:xfrm>
            <a:off x="5383823" y="1228860"/>
            <a:ext cx="3405556" cy="3358518"/>
          </a:xfrm>
          <a:prstGeom prst="rect">
            <a:avLst/>
          </a:prstGeom>
        </p:spPr>
      </p:pic>
    </p:spTree>
    <p:extLst>
      <p:ext uri="{BB962C8B-B14F-4D97-AF65-F5344CB8AC3E}">
        <p14:creationId xmlns:p14="http://schemas.microsoft.com/office/powerpoint/2010/main" val="427445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In these lectures</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0311" y="875395"/>
            <a:ext cx="6337138" cy="3392710"/>
          </a:xfrm>
        </p:spPr>
        <p:txBody>
          <a:bodyPr/>
          <a:lstStyle/>
          <a:p>
            <a:pPr lvl="1">
              <a:buClr>
                <a:schemeClr val="tx2"/>
              </a:buClr>
            </a:pPr>
            <a:r>
              <a:rPr lang="en-US" dirty="0"/>
              <a:t>We’ll look at the ideas behind error correction (classical and quantum)</a:t>
            </a:r>
          </a:p>
          <a:p>
            <a:pPr lvl="1">
              <a:buClr>
                <a:schemeClr val="tx2"/>
              </a:buClr>
            </a:pPr>
            <a:r>
              <a:rPr lang="en-US" dirty="0"/>
              <a:t>We’ll go through specific examples</a:t>
            </a:r>
          </a:p>
          <a:p>
            <a:pPr lvl="2">
              <a:buClr>
                <a:schemeClr val="tx2"/>
              </a:buClr>
            </a:pPr>
            <a:r>
              <a:rPr lang="en-US" dirty="0"/>
              <a:t>Repetition code</a:t>
            </a:r>
          </a:p>
          <a:p>
            <a:pPr lvl="2">
              <a:buClr>
                <a:schemeClr val="tx2"/>
              </a:buClr>
            </a:pPr>
            <a:r>
              <a:rPr lang="en-US" dirty="0"/>
              <a:t>Surface code</a:t>
            </a:r>
          </a:p>
          <a:p>
            <a:pPr lvl="1">
              <a:buClr>
                <a:schemeClr val="tx2"/>
              </a:buClr>
            </a:pPr>
            <a:r>
              <a:rPr lang="en-US" dirty="0"/>
              <a:t>We’ll see the most important techniques</a:t>
            </a:r>
          </a:p>
          <a:p>
            <a:pPr lvl="2">
              <a:buClr>
                <a:schemeClr val="tx2"/>
              </a:buClr>
            </a:pPr>
            <a:r>
              <a:rPr lang="en-US" dirty="0"/>
              <a:t>Syndrome measurements</a:t>
            </a:r>
          </a:p>
          <a:p>
            <a:pPr lvl="2">
              <a:buClr>
                <a:schemeClr val="tx2"/>
              </a:buClr>
            </a:pPr>
            <a:r>
              <a:rPr lang="en-US" dirty="0"/>
              <a:t>Decoding</a:t>
            </a:r>
          </a:p>
          <a:p>
            <a:pPr lvl="2">
              <a:buClr>
                <a:schemeClr val="tx2"/>
              </a:buClr>
            </a:pPr>
            <a:r>
              <a:rPr lang="en-US" dirty="0"/>
              <a:t>Logical operations</a:t>
            </a:r>
          </a:p>
          <a:p>
            <a:pPr marL="182880" lvl="2" indent="0">
              <a:buClr>
                <a:schemeClr val="tx2"/>
              </a:buClr>
              <a:buNone/>
            </a:pPr>
            <a:endParaRPr lang="en-US" dirty="0"/>
          </a:p>
          <a:p>
            <a:pPr marL="0" lvl="1" indent="0">
              <a:buClr>
                <a:schemeClr val="tx2"/>
              </a:buClr>
              <a:buNone/>
            </a:pPr>
            <a:endParaRPr lang="en-US" dirty="0"/>
          </a:p>
          <a:p>
            <a:pPr marL="0" lvl="1" indent="0">
              <a:buClr>
                <a:schemeClr val="tx2"/>
              </a:buClr>
              <a:buNone/>
            </a:pPr>
            <a:endParaRPr lang="en-US" dirty="0"/>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8" name="Picture 7">
            <a:extLst>
              <a:ext uri="{FF2B5EF4-FFF2-40B4-BE49-F238E27FC236}">
                <a16:creationId xmlns:a16="http://schemas.microsoft.com/office/drawing/2014/main" id="{0DC58660-9B5C-7F4D-ABEE-B8C7CECB678E}"/>
              </a:ext>
            </a:extLst>
          </p:cNvPr>
          <p:cNvPicPr>
            <a:picLocks noChangeAspect="1"/>
          </p:cNvPicPr>
          <p:nvPr/>
        </p:nvPicPr>
        <p:blipFill>
          <a:blip r:embed="rId2"/>
          <a:stretch>
            <a:fillRect/>
          </a:stretch>
        </p:blipFill>
        <p:spPr>
          <a:xfrm>
            <a:off x="5383823" y="1228860"/>
            <a:ext cx="3405556" cy="3358518"/>
          </a:xfrm>
          <a:prstGeom prst="rect">
            <a:avLst/>
          </a:prstGeom>
        </p:spPr>
      </p:pic>
    </p:spTree>
    <p:extLst>
      <p:ext uri="{BB962C8B-B14F-4D97-AF65-F5344CB8AC3E}">
        <p14:creationId xmlns:p14="http://schemas.microsoft.com/office/powerpoint/2010/main" val="148778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What is Error Correction?</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4506368" cy="3392710"/>
          </a:xfrm>
        </p:spPr>
        <p:txBody>
          <a:bodyPr/>
          <a:lstStyle/>
          <a:p>
            <a:pPr lvl="1">
              <a:buClr>
                <a:schemeClr val="tx2"/>
              </a:buClr>
            </a:pPr>
            <a:r>
              <a:rPr lang="en-US" dirty="0"/>
              <a:t>Before we explain </a:t>
            </a:r>
            <a:r>
              <a:rPr lang="en-US" i="1" dirty="0"/>
              <a:t>quantum</a:t>
            </a:r>
            <a:r>
              <a:rPr lang="en-US" dirty="0"/>
              <a:t> error correction, we should think about the general idea</a:t>
            </a:r>
          </a:p>
          <a:p>
            <a:pPr lvl="1">
              <a:buClr>
                <a:schemeClr val="tx2"/>
              </a:buClr>
            </a:pPr>
            <a:r>
              <a:rPr lang="en-US" dirty="0"/>
              <a:t>A simple example: you are talking on the phone, and need to answer a question with ‘yes’ or ‘no’.</a:t>
            </a:r>
          </a:p>
          <a:p>
            <a:pPr lvl="1">
              <a:buClr>
                <a:schemeClr val="tx2"/>
              </a:buClr>
            </a:pPr>
            <a:r>
              <a:rPr lang="en-US" dirty="0"/>
              <a:t>Two important things to consider:</a:t>
            </a:r>
          </a:p>
          <a:p>
            <a:pPr lvl="2">
              <a:buClr>
                <a:schemeClr val="tx2"/>
              </a:buClr>
            </a:pPr>
            <a:r>
              <a:rPr lang="en-US" dirty="0"/>
              <a:t>How likely is it that you will be misheard?</a:t>
            </a:r>
            <a:br>
              <a:rPr lang="en-US" dirty="0"/>
            </a:br>
            <a:br>
              <a:rPr lang="en-US" dirty="0"/>
            </a:br>
            <a:r>
              <a:rPr lang="en-US" dirty="0"/>
              <a:t>  </a:t>
            </a:r>
            <a:r>
              <a:rPr lang="en-US" i="1" dirty="0"/>
              <a:t>p</a:t>
            </a:r>
            <a:r>
              <a:rPr lang="en-US" dirty="0"/>
              <a:t> = probability that ‘no’ sounds like ‘yes’, </a:t>
            </a:r>
            <a:r>
              <a:rPr lang="en-US" dirty="0" err="1"/>
              <a:t>etc</a:t>
            </a:r>
            <a:endParaRPr lang="en-US" dirty="0"/>
          </a:p>
          <a:p>
            <a:pPr lvl="2">
              <a:buClr>
                <a:schemeClr val="tx2"/>
              </a:buClr>
            </a:pPr>
            <a:r>
              <a:rPr lang="en-US" dirty="0"/>
              <a:t>How much do you care about being misunderstood?</a:t>
            </a:r>
            <a:br>
              <a:rPr lang="en-US" dirty="0"/>
            </a:br>
            <a:br>
              <a:rPr lang="en-US" dirty="0"/>
            </a:br>
            <a:r>
              <a:rPr lang="en-US" dirty="0"/>
              <a:t>  </a:t>
            </a:r>
            <a:r>
              <a:rPr lang="en-US" i="1" dirty="0"/>
              <a:t>P</a:t>
            </a:r>
            <a:r>
              <a:rPr lang="en-US" i="1" baseline="-25000" dirty="0"/>
              <a:t>a</a:t>
            </a:r>
            <a:r>
              <a:rPr lang="en-US" dirty="0"/>
              <a:t> = maximum acceptable error probability</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6" name="Picture 5">
            <a:extLst>
              <a:ext uri="{FF2B5EF4-FFF2-40B4-BE49-F238E27FC236}">
                <a16:creationId xmlns:a16="http://schemas.microsoft.com/office/drawing/2014/main" id="{A71F187B-85E6-6C4B-BB23-9A84BD4D61BC}"/>
              </a:ext>
            </a:extLst>
          </p:cNvPr>
          <p:cNvPicPr>
            <a:picLocks noChangeAspect="1"/>
          </p:cNvPicPr>
          <p:nvPr/>
        </p:nvPicPr>
        <p:blipFill>
          <a:blip r:embed="rId2"/>
          <a:stretch>
            <a:fillRect/>
          </a:stretch>
        </p:blipFill>
        <p:spPr>
          <a:xfrm>
            <a:off x="4797288" y="1257872"/>
            <a:ext cx="4118045" cy="2715922"/>
          </a:xfrm>
          <a:prstGeom prst="rect">
            <a:avLst/>
          </a:prstGeom>
        </p:spPr>
      </p:pic>
    </p:spTree>
    <p:extLst>
      <p:ext uri="{BB962C8B-B14F-4D97-AF65-F5344CB8AC3E}">
        <p14:creationId xmlns:p14="http://schemas.microsoft.com/office/powerpoint/2010/main" val="3510678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What is Error Correction?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4123944" cy="3392710"/>
              </a:xfrm>
            </p:spPr>
            <p:txBody>
              <a:bodyPr/>
              <a:lstStyle/>
              <a:p>
                <a:pPr lvl="1">
                  <a:buClr>
                    <a:schemeClr val="tx2"/>
                  </a:buClr>
                </a:pPr>
                <a:r>
                  <a:rPr lang="en-US" dirty="0"/>
                  <a:t>Usually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𝑎</m:t>
                        </m:r>
                      </m:sub>
                    </m:sSub>
                  </m:oMath>
                </a14:m>
                <a:r>
                  <a:rPr lang="en-US" dirty="0">
                    <a:ea typeface="Cambria Math" panose="02040503050406030204" pitchFamily="18" charset="0"/>
                  </a:rPr>
                  <a:t>, s</a:t>
                </a:r>
                <a:r>
                  <a:rPr lang="en-US" dirty="0"/>
                  <a:t>o we don’t need to worry.</a:t>
                </a:r>
              </a:p>
              <a:p>
                <a:pPr lvl="1">
                  <a:buClr>
                    <a:schemeClr val="tx2"/>
                  </a:buClr>
                </a:pPr>
                <a:r>
                  <a:rPr lang="en-US" dirty="0"/>
                  <a:t>But what if we are  being asked life-or-death questions over a noisy line?</a:t>
                </a:r>
              </a:p>
              <a:p>
                <a:pPr lvl="1">
                  <a:buClr>
                    <a:schemeClr val="tx2"/>
                  </a:buClr>
                </a:pPr>
                <a:r>
                  <a:rPr lang="en-US" dirty="0"/>
                  <a:t>How can we make sure we are understood?</a:t>
                </a:r>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9457" y="1257872"/>
                <a:ext cx="4123944" cy="3392710"/>
              </a:xfrm>
              <a:blipFill>
                <a:blip r:embed="rId2"/>
                <a:stretch>
                  <a:fillRect l="-1840" t="-111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6" name="Picture 5">
            <a:extLst>
              <a:ext uri="{FF2B5EF4-FFF2-40B4-BE49-F238E27FC236}">
                <a16:creationId xmlns:a16="http://schemas.microsoft.com/office/drawing/2014/main" id="{A71F187B-85E6-6C4B-BB23-9A84BD4D61BC}"/>
              </a:ext>
            </a:extLst>
          </p:cNvPr>
          <p:cNvPicPr>
            <a:picLocks noChangeAspect="1"/>
          </p:cNvPicPr>
          <p:nvPr/>
        </p:nvPicPr>
        <p:blipFill>
          <a:blip r:embed="rId3"/>
          <a:stretch>
            <a:fillRect/>
          </a:stretch>
        </p:blipFill>
        <p:spPr>
          <a:xfrm>
            <a:off x="4797288" y="1257872"/>
            <a:ext cx="4118045" cy="2715922"/>
          </a:xfrm>
          <a:prstGeom prst="rect">
            <a:avLst/>
          </a:prstGeom>
        </p:spPr>
      </p:pic>
    </p:spTree>
    <p:extLst>
      <p:ext uri="{BB962C8B-B14F-4D97-AF65-F5344CB8AC3E}">
        <p14:creationId xmlns:p14="http://schemas.microsoft.com/office/powerpoint/2010/main" val="303750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The Repetition Code</a:t>
            </a:r>
          </a:p>
        </p:txBody>
      </p:sp>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4123944" cy="3392710"/>
          </a:xfrm>
        </p:spPr>
        <p:txBody>
          <a:bodyPr/>
          <a:lstStyle/>
          <a:p>
            <a:pPr lvl="1">
              <a:buClr>
                <a:schemeClr val="tx2"/>
              </a:buClr>
            </a:pPr>
            <a:r>
              <a:rPr lang="en-US" dirty="0"/>
              <a:t>We could repeat ourselves.</a:t>
            </a:r>
          </a:p>
          <a:p>
            <a:pPr lvl="1">
              <a:buClr>
                <a:schemeClr val="tx2"/>
              </a:buClr>
            </a:pPr>
            <a:r>
              <a:rPr lang="en-US" dirty="0"/>
              <a:t>With a lot of ‘no’s, it’s obvious we mean ‘no’.</a:t>
            </a:r>
          </a:p>
          <a:p>
            <a:pPr lvl="1">
              <a:buClr>
                <a:schemeClr val="tx2"/>
              </a:buClr>
            </a:pPr>
            <a:r>
              <a:rPr lang="en-US" dirty="0"/>
              <a:t>Same for mostly ‘no’s with a few random ‘yes’s thrown in.</a:t>
            </a:r>
          </a:p>
          <a:p>
            <a:pPr lvl="1">
              <a:buClr>
                <a:schemeClr val="tx2"/>
              </a:buClr>
            </a:pPr>
            <a:r>
              <a:rPr lang="en-US" dirty="0"/>
              <a:t>With this </a:t>
            </a:r>
            <a:r>
              <a:rPr lang="en-US" i="1" dirty="0"/>
              <a:t>encoding</a:t>
            </a:r>
            <a:r>
              <a:rPr lang="en-US" dirty="0"/>
              <a:t> of our message, it has become tolerant to small faults</a:t>
            </a:r>
          </a:p>
        </p:txBody>
      </p:sp>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7" name="Picture 6">
            <a:extLst>
              <a:ext uri="{FF2B5EF4-FFF2-40B4-BE49-F238E27FC236}">
                <a16:creationId xmlns:a16="http://schemas.microsoft.com/office/drawing/2014/main" id="{E8D95AD8-928D-424F-9D52-53390DFDA9D2}"/>
              </a:ext>
            </a:extLst>
          </p:cNvPr>
          <p:cNvPicPr>
            <a:picLocks noChangeAspect="1"/>
          </p:cNvPicPr>
          <p:nvPr/>
        </p:nvPicPr>
        <p:blipFill>
          <a:blip r:embed="rId2"/>
          <a:stretch>
            <a:fillRect/>
          </a:stretch>
        </p:blipFill>
        <p:spPr>
          <a:xfrm>
            <a:off x="4907855" y="916798"/>
            <a:ext cx="3480157" cy="3469449"/>
          </a:xfrm>
          <a:prstGeom prst="rect">
            <a:avLst/>
          </a:prstGeom>
        </p:spPr>
      </p:pic>
    </p:spTree>
    <p:extLst>
      <p:ext uri="{BB962C8B-B14F-4D97-AF65-F5344CB8AC3E}">
        <p14:creationId xmlns:p14="http://schemas.microsoft.com/office/powerpoint/2010/main" val="1951791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5E84-AFC2-A24A-B6AE-1915C235F9C4}"/>
              </a:ext>
            </a:extLst>
          </p:cNvPr>
          <p:cNvSpPr>
            <a:spLocks noGrp="1"/>
          </p:cNvSpPr>
          <p:nvPr>
            <p:ph type="title"/>
          </p:nvPr>
        </p:nvSpPr>
        <p:spPr/>
        <p:txBody>
          <a:bodyPr/>
          <a:lstStyle/>
          <a:p>
            <a:r>
              <a:rPr lang="en-US" dirty="0"/>
              <a:t>The Repetition Code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5BE3BAB-994C-A545-AD73-94DC958D9BDF}"/>
                  </a:ext>
                </a:extLst>
              </p:cNvPr>
              <p:cNvSpPr>
                <a:spLocks noGrp="1"/>
              </p:cNvSpPr>
              <p:nvPr>
                <p:ph type="body" sz="quarter" idx="12"/>
              </p:nvPr>
            </p:nvSpPr>
            <p:spPr>
              <a:xfrm>
                <a:off x="219457" y="1257872"/>
                <a:ext cx="4904634" cy="3392710"/>
              </a:xfrm>
            </p:spPr>
            <p:txBody>
              <a:bodyPr/>
              <a:lstStyle/>
              <a:p>
                <a:pPr lvl="1">
                  <a:buClr>
                    <a:schemeClr val="tx2"/>
                  </a:buClr>
                </a:pPr>
                <a:r>
                  <a:rPr lang="en-US" dirty="0"/>
                  <a:t>The receiver will need to </a:t>
                </a:r>
                <a:r>
                  <a:rPr lang="en-US" i="1" dirty="0"/>
                  <a:t>decode</a:t>
                </a:r>
                <a:r>
                  <a:rPr lang="en-US" dirty="0"/>
                  <a:t> the message.</a:t>
                </a:r>
              </a:p>
              <a:p>
                <a:pPr lvl="1">
                  <a:buClr>
                    <a:schemeClr val="tx2"/>
                  </a:buClr>
                </a:pPr>
                <a:r>
                  <a:rPr lang="en-US" dirty="0"/>
                  <a:t>A sensible option is majority voting.</a:t>
                </a:r>
              </a:p>
              <a:p>
                <a:pPr lvl="1">
                  <a:buClr>
                    <a:schemeClr val="tx2"/>
                  </a:buClr>
                </a:pPr>
                <a:r>
                  <a:rPr lang="en-US" dirty="0"/>
                  <a:t>A misunderstanding only happens when the majority of copies are flipped</a:t>
                </a:r>
              </a:p>
              <a:p>
                <a:pPr lvl="1">
                  <a:buClr>
                    <a:schemeClr val="tx2"/>
                  </a:buClr>
                </a:pPr>
                <a:r>
                  <a:rPr lang="en-US" dirty="0"/>
                  <a:t>For d repetitions</a:t>
                </a:r>
              </a:p>
              <a:p>
                <a:pPr marL="0" lvl="1" indent="0">
                  <a:buClr>
                    <a:schemeClr val="tx2"/>
                  </a:buCl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/2</m:t>
                              </m:r>
                            </m:e>
                          </m:d>
                        </m:sup>
                        <m:e>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𝑛</m:t>
                                  </m:r>
                                </m:den>
                              </m:f>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𝑛</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𝑝</m:t>
                              </m:r>
                              <m:r>
                                <a:rPr lang="en-US" b="0" i="1" smtClean="0">
                                  <a:latin typeface="Cambria Math" panose="02040503050406030204" pitchFamily="18" charset="0"/>
                                </a:rPr>
                                <m:t>)</m:t>
                              </m:r>
                            </m:e>
                            <m:sup>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den>
                                  </m:f>
                                </m:e>
                              </m:d>
                            </m:e>
                            <m:sup>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/2</m:t>
                                  </m:r>
                                </m:e>
                              </m:d>
                            </m:sup>
                          </m:sSup>
                        </m:e>
                      </m:nary>
                    </m:oMath>
                  </m:oMathPara>
                </a14:m>
                <a:endParaRPr lang="en-US" dirty="0"/>
              </a:p>
              <a:p>
                <a:pPr lvl="1">
                  <a:buClr>
                    <a:schemeClr val="tx2"/>
                  </a:buClr>
                </a:pPr>
                <a:r>
                  <a:rPr lang="en-US" i="1" dirty="0"/>
                  <a:t>P</a:t>
                </a:r>
                <a:r>
                  <a:rPr lang="en-US" dirty="0"/>
                  <a:t> decays exponentially with </a:t>
                </a:r>
                <a:r>
                  <a:rPr lang="en-US" i="1" dirty="0"/>
                  <a:t>d</a:t>
                </a:r>
              </a:p>
              <a:p>
                <a:pPr lvl="1">
                  <a:buClr>
                    <a:schemeClr val="tx2"/>
                  </a:buClr>
                </a:pPr>
                <a:r>
                  <a:rPr lang="en-US" dirty="0"/>
                  <a:t>With enough repetitions, we can make </a:t>
                </a:r>
                <a:r>
                  <a:rPr lang="en-US" i="1" dirty="0"/>
                  <a:t>P</a:t>
                </a:r>
                <a:r>
                  <a:rPr lang="en-US" dirty="0"/>
                  <a:t> as small as we like</a:t>
                </a:r>
              </a:p>
            </p:txBody>
          </p:sp>
        </mc:Choice>
        <mc:Fallback xmlns="">
          <p:sp>
            <p:nvSpPr>
              <p:cNvPr id="3" name="Text Placeholder 2">
                <a:extLst>
                  <a:ext uri="{FF2B5EF4-FFF2-40B4-BE49-F238E27FC236}">
                    <a16:creationId xmlns:a16="http://schemas.microsoft.com/office/drawing/2014/main" id="{25BE3BAB-994C-A545-AD73-94DC958D9BDF}"/>
                  </a:ext>
                </a:extLst>
              </p:cNvPr>
              <p:cNvSpPr>
                <a:spLocks noGrp="1" noRot="1" noChangeAspect="1" noMove="1" noResize="1" noEditPoints="1" noAdjustHandles="1" noChangeArrowheads="1" noChangeShapeType="1" noTextEdit="1"/>
              </p:cNvSpPr>
              <p:nvPr>
                <p:ph type="body" sz="quarter" idx="12"/>
              </p:nvPr>
            </p:nvSpPr>
            <p:spPr>
              <a:xfrm>
                <a:off x="219457" y="1257872"/>
                <a:ext cx="4904634" cy="3392710"/>
              </a:xfrm>
              <a:blipFill>
                <a:blip r:embed="rId2"/>
                <a:stretch>
                  <a:fillRect l="-1550" t="-1119" r="-103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C25DF40-9968-264F-8466-A631C6E97256}"/>
              </a:ext>
            </a:extLst>
          </p:cNvPr>
          <p:cNvSpPr>
            <a:spLocks noGrp="1"/>
          </p:cNvSpPr>
          <p:nvPr>
            <p:ph type="ftr" sz="quarter" idx="10"/>
          </p:nvPr>
        </p:nvSpPr>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E5B583C4-C17B-9042-A941-D336AE9DE1B0}"/>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7" name="Picture 6">
            <a:extLst>
              <a:ext uri="{FF2B5EF4-FFF2-40B4-BE49-F238E27FC236}">
                <a16:creationId xmlns:a16="http://schemas.microsoft.com/office/drawing/2014/main" id="{E8D95AD8-928D-424F-9D52-53390DFDA9D2}"/>
              </a:ext>
            </a:extLst>
          </p:cNvPr>
          <p:cNvPicPr>
            <a:picLocks noChangeAspect="1"/>
          </p:cNvPicPr>
          <p:nvPr/>
        </p:nvPicPr>
        <p:blipFill>
          <a:blip r:embed="rId3"/>
          <a:stretch>
            <a:fillRect/>
          </a:stretch>
        </p:blipFill>
        <p:spPr>
          <a:xfrm>
            <a:off x="4907855" y="916798"/>
            <a:ext cx="3480157" cy="3469449"/>
          </a:xfrm>
          <a:prstGeom prst="rect">
            <a:avLst/>
          </a:prstGeom>
        </p:spPr>
      </p:pic>
    </p:spTree>
    <p:extLst>
      <p:ext uri="{BB962C8B-B14F-4D97-AF65-F5344CB8AC3E}">
        <p14:creationId xmlns:p14="http://schemas.microsoft.com/office/powerpoint/2010/main" val="3394008684"/>
      </p:ext>
    </p:extLst>
  </p:cSld>
  <p:clrMapOvr>
    <a:masterClrMapping/>
  </p:clrMapOvr>
</p:sld>
</file>

<file path=ppt/theme/theme1.xml><?xml version="1.0" encoding="utf-8"?>
<a:theme xmlns:a="http://schemas.openxmlformats.org/drawingml/2006/main" name="IBM Quantum Master (Dark)">
  <a:themeElements>
    <a:clrScheme name="Custom 1">
      <a:dk1>
        <a:srgbClr val="161616"/>
      </a:dk1>
      <a:lt1>
        <a:srgbClr val="F4F4F4"/>
      </a:lt1>
      <a:dk2>
        <a:srgbClr val="262626"/>
      </a:dk2>
      <a:lt2>
        <a:srgbClr val="DFDFDF"/>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External_2020.3.3" id="{4E9CEE65-20A4-3840-8316-609B7E4DB9E6}" vid="{5C358ABC-7C40-3E43-B271-76015C5EFD7A}"/>
    </a:ext>
  </a:extLst>
</a:theme>
</file>

<file path=ppt/theme/theme2.xml><?xml version="1.0" encoding="utf-8"?>
<a:theme xmlns:a="http://schemas.openxmlformats.org/drawingml/2006/main" name="IBM Quantum Master (Light)">
  <a:themeElements>
    <a:clrScheme name="Custom 2">
      <a:dk1>
        <a:srgbClr val="161616"/>
      </a:dk1>
      <a:lt1>
        <a:srgbClr val="FFFFFF"/>
      </a:lt1>
      <a:dk2>
        <a:srgbClr val="262626"/>
      </a:dk2>
      <a:lt2>
        <a:srgbClr val="F4F4F4"/>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External_2020.3.3" id="{4E9CEE65-20A4-3840-8316-609B7E4DB9E6}" vid="{4D84E08A-ED9E-0947-8CF5-A5628C597E9E}"/>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17744</TotalTime>
  <Words>1800</Words>
  <Application>Microsoft Macintosh PowerPoint</Application>
  <PresentationFormat>On-screen Show (16:9)</PresentationFormat>
  <Paragraphs>284</Paragraphs>
  <Slides>28</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.AppleSystemUIFont</vt:lpstr>
      <vt:lpstr>Andale Mono</vt:lpstr>
      <vt:lpstr>Arial</vt:lpstr>
      <vt:lpstr>Calibri</vt:lpstr>
      <vt:lpstr>Cambria Math</vt:lpstr>
      <vt:lpstr>HelvNeue Light for IBM</vt:lpstr>
      <vt:lpstr>IBM Plex Sans</vt:lpstr>
      <vt:lpstr>IBM Plex Sans Light</vt:lpstr>
      <vt:lpstr>IBM Plex Sans SemiBold</vt:lpstr>
      <vt:lpstr>System Font Regular</vt:lpstr>
      <vt:lpstr>Wingdings</vt:lpstr>
      <vt:lpstr>IBM Quantum Master (Dark)</vt:lpstr>
      <vt:lpstr>IBM Quantum Master (Light)</vt:lpstr>
      <vt:lpstr>Introduction to Quantum Error Correction</vt:lpstr>
      <vt:lpstr>Why do we need QEC?</vt:lpstr>
      <vt:lpstr>Why do we need QEC?</vt:lpstr>
      <vt:lpstr>Why do we need QEC?</vt:lpstr>
      <vt:lpstr>In these lectures</vt:lpstr>
      <vt:lpstr>What is Error Correction?</vt:lpstr>
      <vt:lpstr>What is Error Correction?</vt:lpstr>
      <vt:lpstr>The Repetition Code</vt:lpstr>
      <vt:lpstr>The Repetition Code</vt:lpstr>
      <vt:lpstr>Encoding and Decoding</vt:lpstr>
      <vt:lpstr>Computation</vt:lpstr>
      <vt:lpstr>Computation</vt:lpstr>
      <vt:lpstr>Quantum Computation</vt:lpstr>
      <vt:lpstr>Quantum Computation</vt:lpstr>
      <vt:lpstr>Quantum Repetition Code</vt:lpstr>
      <vt:lpstr>Quantum Repetition Code</vt:lpstr>
      <vt:lpstr>Syndrome Measurement</vt:lpstr>
      <vt:lpstr>Decoding</vt:lpstr>
      <vt:lpstr>Decoding</vt:lpstr>
      <vt:lpstr>Decoding</vt:lpstr>
      <vt:lpstr>Decoding</vt:lpstr>
      <vt:lpstr>Logical Operations</vt:lpstr>
      <vt:lpstr>Quantum Repetition Code</vt:lpstr>
      <vt:lpstr>Towards a good quantum code</vt:lpstr>
      <vt:lpstr>How good is QEC today?</vt:lpstr>
      <vt:lpstr>topological_codes in Qiskit Ignis</vt:lpstr>
      <vt:lpstr>topological_codes in Qiskit Ignis</vt:lpstr>
      <vt:lpstr>43 qubit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Quantum presentation template</dc:title>
  <dc:creator>James Wootton</dc:creator>
  <cp:lastModifiedBy>James Wootton</cp:lastModifiedBy>
  <cp:revision>89</cp:revision>
  <dcterms:created xsi:type="dcterms:W3CDTF">2020-06-15T10:15:15Z</dcterms:created>
  <dcterms:modified xsi:type="dcterms:W3CDTF">2021-07-08T13:21:47Z</dcterms:modified>
</cp:coreProperties>
</file>